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2"/>
  </p:notesMasterIdLst>
  <p:handoutMasterIdLst>
    <p:handoutMasterId r:id="rId13"/>
  </p:handoutMasterIdLst>
  <p:sldIdLst>
    <p:sldId id="256" r:id="rId2"/>
    <p:sldId id="257" r:id="rId3"/>
    <p:sldId id="270" r:id="rId4"/>
    <p:sldId id="273" r:id="rId5"/>
    <p:sldId id="308" r:id="rId6"/>
    <p:sldId id="291" r:id="rId7"/>
    <p:sldId id="284" r:id="rId8"/>
    <p:sldId id="286" r:id="rId9"/>
    <p:sldId id="276" r:id="rId10"/>
    <p:sldId id="258" r:id="rId11"/>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Georgia" panose="02040502050405020303" pitchFamily="18" charset="0"/>
      <p:regular r:id="rId18"/>
      <p:bold r:id="rId19"/>
      <p:italic r:id="rId20"/>
      <p:boldItalic r:id="rId21"/>
    </p:embeddedFont>
    <p:embeddedFont>
      <p:font typeface="lucida sans unicode" panose="020B0602030504020204" pitchFamily="34" charset="0"/>
      <p:regular r:id="rId22"/>
    </p:embeddedFont>
    <p:embeddedFont>
      <p:font typeface="Pacifico" panose="020B0604020202020204" charset="0"/>
      <p:regular r:id="rId23"/>
    </p:embeddedFont>
    <p:embeddedFont>
      <p:font typeface="Quicksand" panose="020B0604020202020204" charset="0"/>
      <p:regular r:id="rId24"/>
      <p:bold r:id="rId25"/>
    </p:embeddedFont>
    <p:embeddedFont>
      <p:font typeface="Quicksand Light"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hea Wang" initials="AW" lastIdx="2" clrIdx="0">
    <p:extLst>
      <p:ext uri="{19B8F6BF-5375-455C-9EA6-DF929625EA0E}">
        <p15:presenceInfo xmlns:p15="http://schemas.microsoft.com/office/powerpoint/2012/main" userId="c029113b356e19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F2868B-2862-43DD-83C0-1CB08A7205C1}">
  <a:tblStyle styleId="{A8F2868B-2862-43DD-83C0-1CB08A7205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8" autoAdjust="0"/>
    <p:restoredTop sz="88383" autoAdjust="0"/>
  </p:normalViewPr>
  <p:slideViewPr>
    <p:cSldViewPr snapToGrid="0">
      <p:cViewPr>
        <p:scale>
          <a:sx n="115" d="100"/>
          <a:sy n="115" d="100"/>
        </p:scale>
        <p:origin x="0" y="-69"/>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B4E977-C548-4776-BD01-7D485E8A28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74A67B75-3CAC-4CCE-B4BA-F36BA40B1B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E7D13B-8CB5-49DD-9A48-00807890E7DE}" type="datetimeFigureOut">
              <a:rPr lang="en-CA" smtClean="0"/>
              <a:t>2020-08-14</a:t>
            </a:fld>
            <a:endParaRPr lang="en-CA"/>
          </a:p>
        </p:txBody>
      </p:sp>
      <p:sp>
        <p:nvSpPr>
          <p:cNvPr id="4" name="Footer Placeholder 3">
            <a:extLst>
              <a:ext uri="{FF2B5EF4-FFF2-40B4-BE49-F238E27FC236}">
                <a16:creationId xmlns:a16="http://schemas.microsoft.com/office/drawing/2014/main" id="{BA3D6AA0-34FE-4999-8104-05DBAC52A0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111CEEC7-246A-44E9-958B-817798A581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EB7208-F89A-4C7B-8B41-4F3EB6B14DEA}" type="slidenum">
              <a:rPr lang="en-CA" smtClean="0"/>
              <a:t>‹#›</a:t>
            </a:fld>
            <a:endParaRPr lang="en-CA"/>
          </a:p>
        </p:txBody>
      </p:sp>
    </p:spTree>
    <p:extLst>
      <p:ext uri="{BB962C8B-B14F-4D97-AF65-F5344CB8AC3E}">
        <p14:creationId xmlns:p14="http://schemas.microsoft.com/office/powerpoint/2010/main" val="263584196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Calibri" panose="020F0502020204030204" pitchFamily="34" charset="0"/>
                <a:ea typeface="DengXian" panose="02010600030101010101" pitchFamily="2" charset="-122"/>
                <a:cs typeface="Times New Roman" panose="02020603050405020304" pitchFamily="18" charset="0"/>
              </a:rPr>
              <a:t>blockchain-based art trade platform. </a:t>
            </a:r>
            <a:endParaRPr lang="en-CA" sz="11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b81364c40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8b81364c40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IoT S</a:t>
            </a:r>
            <a:r>
              <a:rPr lang="en" dirty="0"/>
              <a:t>ticker can be other truth system to further g</a:t>
            </a:r>
            <a:r>
              <a:rPr lang="en-CA" dirty="0"/>
              <a:t>u</a:t>
            </a:r>
            <a:r>
              <a:rPr lang="en" dirty="0"/>
              <a:t>arantee the authortification of the art piece that are needed to be delievred.</a:t>
            </a:r>
          </a:p>
          <a:p>
            <a:pPr marL="0" lvl="0" indent="0" algn="l" rtl="0">
              <a:spcBef>
                <a:spcPts val="0"/>
              </a:spcBef>
              <a:spcAft>
                <a:spcPts val="0"/>
              </a:spcAft>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DA can be applied for users to analyzes the sales trend of their art piece, and analyze their customers’ preferred paint style, and location, and etc. </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highlight>
                <a:srgbClr val="FFFF00"/>
              </a:highlight>
            </a:endParaRPr>
          </a:p>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b81364c40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8b81364c40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800" dirty="0">
                <a:effectLst/>
                <a:latin typeface="Calibri" panose="020F0502020204030204" pitchFamily="34" charset="0"/>
                <a:ea typeface="DengXian" panose="02010600030101010101" pitchFamily="2" charset="-122"/>
                <a:cs typeface="Times New Roman" panose="02020603050405020304" pitchFamily="18" charset="0"/>
              </a:rPr>
              <a:t> I have worked in both data analytics and human recourses roles for 6 years in Toronto and </a:t>
            </a:r>
            <a:r>
              <a:rPr lang="en-CA" sz="1800" dirty="0" err="1">
                <a:effectLst/>
                <a:latin typeface="Calibri" panose="020F0502020204030204" pitchFamily="34" charset="0"/>
                <a:ea typeface="DengXian" panose="02010600030101010101" pitchFamily="2" charset="-122"/>
                <a:cs typeface="Times New Roman" panose="02020603050405020304" pitchFamily="18" charset="0"/>
              </a:rPr>
              <a:t>Hk</a:t>
            </a:r>
            <a:r>
              <a:rPr lang="en-CA" sz="1800" dirty="0">
                <a:effectLst/>
                <a:latin typeface="Calibri" panose="020F0502020204030204" pitchFamily="34" charset="0"/>
                <a:ea typeface="DengXian" panose="02010600030101010101" pitchFamily="2" charset="-122"/>
                <a:cs typeface="Times New Roman" panose="02020603050405020304" pitchFamily="18" charset="0"/>
              </a:rPr>
              <a:t>, now I am completing my study in blockchain development with GBC and ITM master’s degree with the Chinese university of HK. I did my bachelor degree years ago in university of Toronto. </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303f80478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303f80478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u="none" strike="noStrike" baseline="0" dirty="0">
                <a:solidFill>
                  <a:srgbClr val="000000"/>
                </a:solidFill>
                <a:latin typeface="Times New Roman" panose="02020603050405020304" pitchFamily="18" charset="0"/>
              </a:rPr>
              <a:t>Regarding to art trading, </a:t>
            </a:r>
            <a:r>
              <a:rPr lang="en-US" sz="1800" b="0" i="0" u="none" strike="noStrike" baseline="0" dirty="0">
                <a:solidFill>
                  <a:srgbClr val="000000"/>
                </a:solidFill>
                <a:effectLst/>
                <a:latin typeface="Times New Roman" panose="02020603050405020304" pitchFamily="18" charset="0"/>
              </a:rPr>
              <a:t>art sales only by online market was over 4 billion USD in 2018 and it is forecasted to be continuously growing.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u="none" strike="noStrike" baseline="0" dirty="0">
                <a:solidFill>
                  <a:srgbClr val="000000"/>
                </a:solidFill>
                <a:latin typeface="Times New Roman" panose="02020603050405020304" pitchFamily="18" charset="0"/>
              </a:rPr>
              <a:t>It is common to see the artworks misplaced, marked with inaccurate information, and become untraceable during trading process.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dirty="0">
                <a:solidFill>
                  <a:srgbClr val="333333"/>
                </a:solidFill>
                <a:effectLst/>
                <a:latin typeface="Georgia" panose="02040502050405020303" pitchFamily="18" charset="0"/>
              </a:rPr>
              <a:t>art buyer are lack of confidence about the authenticity </a:t>
            </a:r>
            <a:r>
              <a:rPr lang="en-CA" sz="1800" b="0" i="0" dirty="0">
                <a:solidFill>
                  <a:srgbClr val="A0A0A0"/>
                </a:solidFill>
                <a:effectLst/>
                <a:latin typeface="lucida sans unicode" panose="020B0602030504020204" pitchFamily="34" charset="0"/>
              </a:rPr>
              <a:t>[ˌɔ: </a:t>
            </a:r>
            <a:r>
              <a:rPr lang="zh-CN" altLang="en-US" sz="1800" b="0" i="0" dirty="0">
                <a:solidFill>
                  <a:srgbClr val="A0A0A0"/>
                </a:solidFill>
                <a:effectLst/>
                <a:latin typeface="lucida sans unicode" panose="020B0602030504020204" pitchFamily="34" charset="0"/>
              </a:rPr>
              <a:t>三</a:t>
            </a:r>
            <a:r>
              <a:rPr lang="en-CA" sz="1800" b="0" i="0" dirty="0">
                <a:solidFill>
                  <a:srgbClr val="A0A0A0"/>
                </a:solidFill>
                <a:effectLst/>
                <a:latin typeface="lucida sans unicode" panose="020B0602030504020204" pitchFamily="34" charset="0"/>
              </a:rPr>
              <a:t>ˈ</a:t>
            </a:r>
            <a:r>
              <a:rPr lang="en-CA" sz="1800" b="0" i="0" dirty="0" err="1">
                <a:solidFill>
                  <a:srgbClr val="A0A0A0"/>
                </a:solidFill>
                <a:effectLst/>
                <a:latin typeface="lucida sans unicode" panose="020B0602030504020204" pitchFamily="34" charset="0"/>
              </a:rPr>
              <a:t>tɪsəti</a:t>
            </a:r>
            <a:r>
              <a:rPr lang="en-CA" sz="1800" b="0" i="0" dirty="0">
                <a:solidFill>
                  <a:srgbClr val="A0A0A0"/>
                </a:solidFill>
                <a:effectLst/>
                <a:latin typeface="lucida sans unicode" panose="020B0602030504020204" pitchFamily="34" charset="0"/>
              </a:rPr>
              <a:t>]</a:t>
            </a:r>
            <a:r>
              <a:rPr lang="en-US" sz="1800" b="0" i="0" dirty="0">
                <a:solidFill>
                  <a:srgbClr val="333333"/>
                </a:solidFill>
                <a:effectLst/>
                <a:latin typeface="Georgia" panose="02040502050405020303" pitchFamily="18" charset="0"/>
              </a:rPr>
              <a:t> of artworks appeared in the market</a:t>
            </a:r>
            <a:r>
              <a:rPr lang="en-CA" sz="1800" b="0" i="0" dirty="0">
                <a:solidFill>
                  <a:srgbClr val="333333"/>
                </a:solidFill>
                <a:effectLst/>
                <a:latin typeface="Georgia" panose="02040502050405020303" pitchFamily="18" charset="0"/>
              </a:rPr>
              <a:t>. </a:t>
            </a:r>
            <a:r>
              <a:rPr lang="en-CA" altLang="zh-CN" b="0" i="0" dirty="0">
                <a:solidFill>
                  <a:srgbClr val="333333"/>
                </a:solidFill>
                <a:effectLst/>
                <a:latin typeface="nyt-imperial"/>
              </a:rPr>
              <a:t>d</a:t>
            </a:r>
            <a:r>
              <a:rPr lang="en-US" b="0" i="0" dirty="0" err="1">
                <a:solidFill>
                  <a:srgbClr val="333333"/>
                </a:solidFill>
                <a:effectLst/>
                <a:latin typeface="nyt-imperial"/>
              </a:rPr>
              <a:t>etecting</a:t>
            </a:r>
            <a:r>
              <a:rPr lang="en-US" b="0" i="0" dirty="0">
                <a:solidFill>
                  <a:srgbClr val="333333"/>
                </a:solidFill>
                <a:effectLst/>
                <a:latin typeface="nyt-imperial"/>
              </a:rPr>
              <a:t> the forgeries can be very difficult, </a:t>
            </a:r>
            <a:r>
              <a:rPr lang="en-US" b="0" i="0" dirty="0">
                <a:solidFill>
                  <a:srgbClr val="333333"/>
                </a:solidFill>
                <a:effectLst/>
                <a:latin typeface="Georgia" panose="02040502050405020303" pitchFamily="18" charset="0"/>
              </a:rPr>
              <a:t>so some may hire the third party to verify for them FOR EVERY trade which could be very expensive. </a:t>
            </a:r>
          </a:p>
          <a:p>
            <a:pPr marL="0" lvl="0" indent="0" algn="l" rtl="0">
              <a:spcBef>
                <a:spcPts val="0"/>
              </a:spcBef>
              <a:spcAft>
                <a:spcPts val="0"/>
              </a:spcAft>
              <a:buNone/>
            </a:pPr>
            <a:r>
              <a:rPr lang="en-US" b="0" i="0" dirty="0">
                <a:solidFill>
                  <a:srgbClr val="333333"/>
                </a:solidFill>
                <a:effectLst/>
                <a:latin typeface="Georgia" panose="02040502050405020303" pitchFamily="18" charset="0"/>
              </a:rPr>
              <a:t>If you buying a forgery, it means you loss money. </a:t>
            </a:r>
          </a:p>
          <a:p>
            <a:pPr marL="0" lvl="0" indent="0" algn="l" rtl="0">
              <a:spcBef>
                <a:spcPts val="0"/>
              </a:spcBef>
              <a:spcAft>
                <a:spcPts val="0"/>
              </a:spcAft>
              <a:buNone/>
            </a:pPr>
            <a:r>
              <a:rPr lang="en-US" sz="1100" b="0" i="0" u="none" strike="noStrike" baseline="0" dirty="0">
                <a:solidFill>
                  <a:srgbClr val="000000"/>
                </a:solidFill>
                <a:latin typeface="Times New Roman" panose="02020603050405020304" pitchFamily="18" charset="0"/>
              </a:rPr>
              <a:t>The whole market is not transparent.</a:t>
            </a:r>
            <a:endParaRPr lang="en-US" b="0" i="0" dirty="0">
              <a:solidFill>
                <a:srgbClr val="333333"/>
              </a:solidFill>
              <a:effectLst/>
              <a:highlight>
                <a:srgbClr val="FFFF00"/>
              </a:highlight>
              <a:latin typeface="nyt-imperial"/>
            </a:endParaRPr>
          </a:p>
          <a:p>
            <a:pPr marL="0" lvl="0" indent="0" algn="l" rtl="0">
              <a:spcBef>
                <a:spcPts val="0"/>
              </a:spcBef>
              <a:spcAft>
                <a:spcPts val="0"/>
              </a:spcAft>
              <a:buNone/>
            </a:pPr>
            <a:endParaRPr lang="en-US" dirty="0">
              <a:highlight>
                <a:srgbClr val="FFFF00"/>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5303f80478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5303f80478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t>What Artech offers, it provides a “</a:t>
            </a:r>
            <a:r>
              <a:rPr lang="en-US" sz="1800" dirty="0" err="1"/>
              <a:t>cryptoArt</a:t>
            </a:r>
            <a:r>
              <a:rPr lang="en-US" sz="1800" dirty="0"/>
              <a:t>” market on the blockchain, where art lovers and artists can discover and trade digital art in a safer and more  transparent way.</a:t>
            </a:r>
          </a:p>
          <a:p>
            <a:pPr marL="0" lvl="0" indent="0" algn="l" rtl="0">
              <a:spcBef>
                <a:spcPts val="0"/>
              </a:spcBef>
              <a:spcAft>
                <a:spcPts val="0"/>
              </a:spcAft>
              <a:buNone/>
            </a:pPr>
            <a:endParaRPr lang="en-US" sz="1800" b="0" i="0" u="none" strike="noStrike" baseline="0" dirty="0">
              <a:solidFill>
                <a:srgbClr val="000000"/>
              </a:solidFill>
              <a:latin typeface="Times New Roman" panose="02020603050405020304" pitchFamily="18" charset="0"/>
            </a:endParaRPr>
          </a:p>
          <a:p>
            <a:pPr marL="0" lvl="0" indent="0" algn="l" rtl="0">
              <a:spcBef>
                <a:spcPts val="0"/>
              </a:spcBef>
              <a:spcAft>
                <a:spcPts val="0"/>
              </a:spcAft>
              <a:buNone/>
            </a:pPr>
            <a:r>
              <a:rPr lang="en-US" sz="1800" b="0" i="0" u="none" strike="noStrike" baseline="0" dirty="0">
                <a:solidFill>
                  <a:srgbClr val="000000"/>
                </a:solidFill>
                <a:latin typeface="Times New Roman" panose="02020603050405020304" pitchFamily="18" charset="0"/>
              </a:rPr>
              <a:t>It is based on non fungible tokens. These tokens can be used to represent the digital ownership of the artwork, and track the entire transaction records. It also provides the past owner’s info, title, description, and price of the artwork.</a:t>
            </a:r>
          </a:p>
          <a:p>
            <a:pPr marL="0" lvl="0" indent="0" algn="l" rtl="0">
              <a:spcBef>
                <a:spcPts val="0"/>
              </a:spcBef>
              <a:spcAft>
                <a:spcPts val="0"/>
              </a:spcAft>
              <a:buNone/>
            </a:pPr>
            <a:endParaRPr lang="en-US" sz="1800" b="0" i="0" u="none" strike="noStrike" baseline="0" dirty="0">
              <a:solidFill>
                <a:srgbClr val="000000"/>
              </a:solidFill>
              <a:latin typeface="Times New Roman" panose="02020603050405020304" pitchFamily="18" charset="0"/>
            </a:endParaRPr>
          </a:p>
          <a:p>
            <a:pPr marL="0" lvl="0" indent="0" algn="l" rtl="0">
              <a:spcBef>
                <a:spcPts val="0"/>
              </a:spcBef>
              <a:spcAft>
                <a:spcPts val="0"/>
              </a:spcAft>
              <a:buNone/>
            </a:pPr>
            <a:endParaRPr lang="en-US" sz="1800" b="0" i="0" u="none" strike="noStrike" baseline="0" dirty="0">
              <a:solidFill>
                <a:srgbClr val="000000"/>
              </a:solidFill>
              <a:latin typeface="Times New Roman" panose="02020603050405020304" pitchFamily="18" charset="0"/>
            </a:endParaRPr>
          </a:p>
          <a:p>
            <a:pPr marL="0" lvl="0" indent="0" algn="l" rtl="0">
              <a:spcBef>
                <a:spcPts val="0"/>
              </a:spcBef>
              <a:spcAft>
                <a:spcPts val="0"/>
              </a:spcAft>
              <a:buNone/>
            </a:pPr>
            <a:endParaRPr lang="en-US" sz="1800" b="0" i="0" u="none" strike="noStrike" baseline="0" dirty="0">
              <a:solidFill>
                <a:srgbClr val="000000"/>
              </a:solidFill>
              <a:latin typeface="Times New Roman" panose="02020603050405020304" pitchFamily="18" charset="0"/>
            </a:endParaRPr>
          </a:p>
          <a:p>
            <a:pPr marL="0" lvl="0" indent="0" algn="l" rtl="0">
              <a:spcBef>
                <a:spcPts val="0"/>
              </a:spcBef>
              <a:spcAft>
                <a:spcPts val="0"/>
              </a:spcAft>
              <a:buNone/>
            </a:pPr>
            <a:endParaRPr lang="en-US" sz="1800" b="0" i="0" u="none" strike="noStrike" baseline="0" dirty="0">
              <a:solidFill>
                <a:srgbClr val="000000"/>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err="1"/>
              <a:t>Basicually</a:t>
            </a:r>
            <a:r>
              <a:rPr lang="en-US" sz="1800" dirty="0"/>
              <a:t> it allows to tracks the whole lifecycle of the art piece, so bring more transparency to art markets.</a:t>
            </a:r>
            <a:endParaRPr lang="en-US" sz="1800" b="0" i="0" u="none" strike="noStrike" baseline="0" dirty="0">
              <a:solidFill>
                <a:srgbClr val="000000"/>
              </a:solidFill>
              <a:latin typeface="Times New Roman" panose="02020603050405020304" pitchFamily="18" charset="0"/>
            </a:endParaRPr>
          </a:p>
          <a:p>
            <a:pPr marL="0" lvl="0" indent="0" algn="l" rtl="0">
              <a:spcBef>
                <a:spcPts val="0"/>
              </a:spcBef>
              <a:spcAft>
                <a:spcPts val="0"/>
              </a:spcAft>
              <a:buNone/>
            </a:pPr>
            <a:r>
              <a:rPr lang="en-US" sz="1100" b="0" i="0" u="none" strike="noStrike" baseline="0" dirty="0">
                <a:solidFill>
                  <a:srgbClr val="000000"/>
                </a:solidFill>
                <a:latin typeface="Times New Roman" panose="02020603050405020304" pitchFamily="18" charset="0"/>
              </a:rPr>
              <a:t> </a:t>
            </a:r>
          </a:p>
          <a:p>
            <a:pPr marL="0" lvl="0" indent="0" algn="l" rtl="0">
              <a:spcBef>
                <a:spcPts val="0"/>
              </a:spcBef>
              <a:spcAft>
                <a:spcPts val="0"/>
              </a:spcAft>
              <a:buNone/>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8c2c16a594_1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8c2c16a594_1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141E55"/>
                </a:solidFill>
                <a:effectLst/>
                <a:latin typeface="VerlagSSm"/>
              </a:rPr>
              <a:t>After artist uploads the art, token will be created for the art </a:t>
            </a:r>
            <a:r>
              <a:rPr lang="en-US" altLang="zh-CN" b="0" i="0" dirty="0">
                <a:solidFill>
                  <a:srgbClr val="141E55"/>
                </a:solidFill>
                <a:effectLst/>
                <a:latin typeface="VerlagSSm"/>
              </a:rPr>
              <a:t>piece. </a:t>
            </a:r>
          </a:p>
          <a:p>
            <a:pPr marL="0" lvl="0" indent="0" algn="l" rtl="0">
              <a:spcBef>
                <a:spcPts val="0"/>
              </a:spcBef>
              <a:spcAft>
                <a:spcPts val="0"/>
              </a:spcAft>
              <a:buNone/>
            </a:pPr>
            <a:r>
              <a:rPr lang="en-US" b="0" i="0" dirty="0">
                <a:solidFill>
                  <a:srgbClr val="141E55"/>
                </a:solidFill>
                <a:effectLst/>
                <a:latin typeface="VerlagSSm"/>
              </a:rPr>
              <a:t>Art buyer can view all the available arts for sale. </a:t>
            </a:r>
          </a:p>
          <a:p>
            <a:pPr marL="0" lvl="0" indent="0" algn="l" rtl="0">
              <a:spcBef>
                <a:spcPts val="0"/>
              </a:spcBef>
              <a:spcAft>
                <a:spcPts val="0"/>
              </a:spcAft>
              <a:buNone/>
            </a:pPr>
            <a:r>
              <a:rPr lang="en-US" b="0" i="0" dirty="0">
                <a:solidFill>
                  <a:srgbClr val="141E55"/>
                </a:solidFill>
                <a:effectLst/>
                <a:latin typeface="VerlagSSm"/>
              </a:rPr>
              <a:t>Once the transaction is proceeded, the system will track down the owner's info.  </a:t>
            </a:r>
          </a:p>
          <a:p>
            <a:pPr marL="0" lvl="0" indent="0" algn="l" rtl="0">
              <a:spcBef>
                <a:spcPts val="0"/>
              </a:spcBef>
              <a:spcAft>
                <a:spcPts val="0"/>
              </a:spcAft>
              <a:buNone/>
            </a:pPr>
            <a:r>
              <a:rPr lang="en-US" b="0" i="0" dirty="0">
                <a:solidFill>
                  <a:srgbClr val="141E55"/>
                </a:solidFill>
                <a:effectLst/>
                <a:latin typeface="VerlagSSm"/>
              </a:rPr>
              <a:t>If the buyer resells it, the history of transaction and other details will be fully available to the next buyer.</a:t>
            </a:r>
            <a:endParaRPr dirty="0"/>
          </a:p>
        </p:txBody>
      </p:sp>
    </p:spTree>
    <p:extLst>
      <p:ext uri="{BB962C8B-B14F-4D97-AF65-F5344CB8AC3E}">
        <p14:creationId xmlns:p14="http://schemas.microsoft.com/office/powerpoint/2010/main" val="961377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8d650b1287_0_2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8d650b1287_0_2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uFill>
                  <a:noFill/>
                </a:uFill>
              </a:rPr>
              <a:t>First of all, Each Art piece is assigned with a unique token ID; </a:t>
            </a:r>
            <a:r>
              <a:rPr lang="en-US" sz="1100" dirty="0">
                <a:solidFill>
                  <a:srgbClr val="434343"/>
                </a:solidFill>
                <a:latin typeface="Quicksand Light"/>
              </a:rPr>
              <a:t>product information </a:t>
            </a:r>
            <a:r>
              <a:rPr lang="en-US" dirty="0">
                <a:uFill>
                  <a:noFill/>
                </a:uFill>
              </a:rPr>
              <a:t>is </a:t>
            </a:r>
            <a:r>
              <a:rPr lang="en-US" sz="1100" dirty="0">
                <a:solidFill>
                  <a:srgbClr val="434343"/>
                </a:solidFill>
                <a:latin typeface="Quicksand Light"/>
              </a:rPr>
              <a:t>immutable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434343"/>
                </a:solidFill>
                <a:latin typeface="Quicksand Light"/>
              </a:rPr>
              <a:t>Also It removes the middleman which helps user to reduce the cost and save the time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rgbClr val="434343"/>
              </a:solidFill>
              <a:latin typeface="Quicksand Ligh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434343"/>
                </a:solidFill>
                <a:latin typeface="Quicksand Light"/>
              </a:rPr>
              <a:t>With the non-blockchain solution, the trading will be with a higher risk. </a:t>
            </a:r>
            <a:r>
              <a:rPr lang="en-US" b="0" i="0" dirty="0">
                <a:solidFill>
                  <a:srgbClr val="333333"/>
                </a:solidFill>
                <a:effectLst/>
                <a:latin typeface="Georgia" panose="02040502050405020303" pitchFamily="18" charset="0"/>
              </a:rPr>
              <a:t>authenticity </a:t>
            </a:r>
            <a:r>
              <a:rPr lang="en-CA" b="0" i="0" dirty="0">
                <a:solidFill>
                  <a:srgbClr val="A0A0A0"/>
                </a:solidFill>
                <a:effectLst/>
                <a:latin typeface="lucida sans unicode" panose="020B0602030504020204" pitchFamily="34" charset="0"/>
              </a:rPr>
              <a:t>[ˌɔ: </a:t>
            </a:r>
            <a:r>
              <a:rPr lang="zh-CN" altLang="en-US" b="0" i="0" dirty="0">
                <a:solidFill>
                  <a:srgbClr val="A0A0A0"/>
                </a:solidFill>
                <a:effectLst/>
                <a:latin typeface="lucida sans unicode" panose="020B0602030504020204" pitchFamily="34" charset="0"/>
              </a:rPr>
              <a:t>三</a:t>
            </a:r>
            <a:r>
              <a:rPr lang="en-CA" b="0" i="0" dirty="0">
                <a:solidFill>
                  <a:srgbClr val="A0A0A0"/>
                </a:solidFill>
                <a:effectLst/>
                <a:latin typeface="lucida sans unicode" panose="020B0602030504020204" pitchFamily="34" charset="0"/>
              </a:rPr>
              <a:t>ˈ</a:t>
            </a:r>
            <a:r>
              <a:rPr lang="en-CA" b="0" i="0" dirty="0" err="1">
                <a:solidFill>
                  <a:srgbClr val="A0A0A0"/>
                </a:solidFill>
                <a:effectLst/>
                <a:latin typeface="lucida sans unicode" panose="020B0602030504020204" pitchFamily="34" charset="0"/>
              </a:rPr>
              <a:t>tɪsəti</a:t>
            </a:r>
            <a:r>
              <a:rPr lang="en-CA" b="0" i="0" dirty="0">
                <a:solidFill>
                  <a:srgbClr val="A0A0A0"/>
                </a:solidFill>
                <a:effectLst/>
                <a:latin typeface="lucida sans unicode" panose="020B0602030504020204" pitchFamily="34" charset="0"/>
              </a:rPr>
              <a:t>]</a:t>
            </a:r>
            <a:r>
              <a:rPr lang="en-US" b="0" i="0" dirty="0">
                <a:solidFill>
                  <a:srgbClr val="333333"/>
                </a:solidFill>
                <a:effectLst/>
                <a:latin typeface="Georgia" panose="02040502050405020303" pitchFamily="18" charset="0"/>
              </a:rPr>
              <a:t> cannot be guaranteed, </a:t>
            </a:r>
            <a:r>
              <a:rPr lang="en-US" sz="1100" dirty="0">
                <a:solidFill>
                  <a:srgbClr val="434343"/>
                </a:solidFill>
                <a:latin typeface="Quicksand Light"/>
              </a:rPr>
              <a:t> the details of an art piece can be </a:t>
            </a:r>
            <a:r>
              <a:rPr lang="en-US" sz="1100" dirty="0" err="1">
                <a:solidFill>
                  <a:srgbClr val="434343"/>
                </a:solidFill>
                <a:latin typeface="Quicksand Light"/>
              </a:rPr>
              <a:t>easliy</a:t>
            </a:r>
            <a:r>
              <a:rPr lang="en-US" sz="1100" dirty="0">
                <a:solidFill>
                  <a:srgbClr val="434343"/>
                </a:solidFill>
                <a:latin typeface="Quicksand Light"/>
              </a:rPr>
              <a:t> manipulated or even lost; and </a:t>
            </a:r>
            <a:r>
              <a:rPr lang="en-US" dirty="0">
                <a:uFill>
                  <a:noFill/>
                </a:uFill>
              </a:rPr>
              <a:t>the third party can be unreliable.</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rgbClr val="434343"/>
              </a:solidFill>
              <a:latin typeface="Quicksand Light"/>
            </a:endParaRPr>
          </a:p>
          <a:p>
            <a:pPr marL="0" lvl="0" indent="0" algn="l" rtl="0">
              <a:spcBef>
                <a:spcPts val="0"/>
              </a:spcBef>
              <a:spcAft>
                <a:spcPts val="0"/>
              </a:spcAft>
              <a:buNone/>
            </a:pPr>
            <a:endParaRPr lang="en-CA"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8c2c16a594_1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8c2c16a594_1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baseline="0" dirty="0">
                <a:solidFill>
                  <a:srgbClr val="000000"/>
                </a:solidFill>
                <a:latin typeface="Times New Roman" panose="02020603050405020304" pitchFamily="18" charset="0"/>
              </a:rPr>
              <a:t>The web app is built with </a:t>
            </a:r>
            <a:r>
              <a:rPr lang="en-US" sz="1800" b="0" i="0" u="none" strike="noStrike" baseline="0" dirty="0" err="1">
                <a:solidFill>
                  <a:srgbClr val="000000"/>
                </a:solidFill>
                <a:latin typeface="Times New Roman" panose="02020603050405020304" pitchFamily="18" charset="0"/>
              </a:rPr>
              <a:t>reactJS</a:t>
            </a:r>
            <a:r>
              <a:rPr lang="en-US" sz="1800" b="0" i="0" u="none" strike="noStrike" baseline="0" dirty="0">
                <a:solidFill>
                  <a:srgbClr val="000000"/>
                </a:solidFill>
                <a:latin typeface="Times New Roman" panose="02020603050405020304" pitchFamily="18" charset="0"/>
              </a:rPr>
              <a:t> and web3 </a:t>
            </a:r>
          </a:p>
          <a:p>
            <a:pPr marL="0" lvl="0" indent="0" algn="l" rtl="0">
              <a:spcBef>
                <a:spcPts val="0"/>
              </a:spcBef>
              <a:spcAft>
                <a:spcPts val="0"/>
              </a:spcAft>
              <a:buNone/>
            </a:pPr>
            <a:r>
              <a:rPr lang="en-US" sz="1800" b="0" i="0" u="none" strike="noStrike" baseline="0" dirty="0">
                <a:solidFill>
                  <a:srgbClr val="000000"/>
                </a:solidFill>
                <a:latin typeface="Times New Roman" panose="02020603050405020304" pitchFamily="18" charset="0"/>
              </a:rPr>
              <a:t>the backend is built using NodeJS and Express. </a:t>
            </a:r>
          </a:p>
          <a:p>
            <a:pPr marL="0" lvl="0" indent="0" algn="l" rtl="0">
              <a:spcBef>
                <a:spcPts val="0"/>
              </a:spcBef>
              <a:spcAft>
                <a:spcPts val="0"/>
              </a:spcAft>
              <a:buNone/>
            </a:pPr>
            <a:r>
              <a:rPr lang="en-US" sz="1800" b="0" i="0" u="none" strike="noStrike" baseline="0" dirty="0">
                <a:solidFill>
                  <a:srgbClr val="000000"/>
                </a:solidFill>
                <a:latin typeface="Times New Roman" panose="02020603050405020304" pitchFamily="18" charset="0"/>
              </a:rPr>
              <a:t>The smart contract is deployed using Truffle and Ganache.</a:t>
            </a:r>
          </a:p>
          <a:p>
            <a:pPr marL="0" lvl="0" indent="0" algn="l" rtl="0">
              <a:spcBef>
                <a:spcPts val="0"/>
              </a:spcBef>
              <a:spcAft>
                <a:spcPts val="0"/>
              </a:spcAft>
              <a:buNone/>
            </a:pPr>
            <a:endParaRPr lang="en-US" sz="1800" b="0" i="0" u="none" strike="noStrike" baseline="0" dirty="0">
              <a:solidFill>
                <a:srgbClr val="000000"/>
              </a:solidFill>
              <a:latin typeface="Times New Roman" panose="02020603050405020304" pitchFamily="18" charset="0"/>
            </a:endParaRPr>
          </a:p>
          <a:p>
            <a:pPr marL="0" lvl="0" indent="0" algn="l" rtl="0">
              <a:spcBef>
                <a:spcPts val="0"/>
              </a:spcBef>
              <a:spcAft>
                <a:spcPts val="0"/>
              </a:spcAft>
              <a:buNone/>
            </a:pPr>
            <a:endParaRPr lang="en-US" sz="1800" b="0" i="0" u="none" strike="noStrike" baseline="0" dirty="0">
              <a:solidFill>
                <a:srgbClr val="000000"/>
              </a:solidFill>
              <a:latin typeface="Times New Roman" panose="02020603050405020304" pitchFamily="18" charset="0"/>
            </a:endParaRPr>
          </a:p>
          <a:p>
            <a:pPr marL="0" lvl="0" indent="0" algn="l" rtl="0">
              <a:spcBef>
                <a:spcPts val="0"/>
              </a:spcBef>
              <a:spcAft>
                <a:spcPts val="0"/>
              </a:spcAft>
              <a:buNone/>
            </a:pPr>
            <a:r>
              <a:rPr lang="en-US" sz="1800" b="0" i="0" u="none" strike="noStrike" baseline="0" dirty="0">
                <a:solidFill>
                  <a:srgbClr val="000000"/>
                </a:solidFill>
                <a:latin typeface="Times New Roman" panose="02020603050405020304" pitchFamily="18" charset="0"/>
              </a:rPr>
              <a:t>//The generated </a:t>
            </a:r>
            <a:r>
              <a:rPr lang="en-US" sz="1800" b="0" i="0" u="none" strike="noStrike" baseline="0" dirty="0" err="1">
                <a:solidFill>
                  <a:srgbClr val="000000"/>
                </a:solidFill>
                <a:latin typeface="Times New Roman" panose="02020603050405020304" pitchFamily="18" charset="0"/>
              </a:rPr>
              <a:t>abi</a:t>
            </a:r>
            <a:r>
              <a:rPr lang="en-US" sz="1800" b="0" i="0" u="none" strike="noStrike" baseline="0" dirty="0">
                <a:solidFill>
                  <a:srgbClr val="000000"/>
                </a:solidFill>
                <a:latin typeface="Times New Roman" panose="02020603050405020304" pitchFamily="18" charset="0"/>
              </a:rPr>
              <a:t> is stored in the backend. </a:t>
            </a:r>
          </a:p>
          <a:p>
            <a:pPr marL="0" lvl="0" indent="0" algn="l" rtl="0">
              <a:spcBef>
                <a:spcPts val="0"/>
              </a:spcBef>
              <a:spcAft>
                <a:spcPts val="0"/>
              </a:spcAft>
              <a:buNone/>
            </a:pPr>
            <a:r>
              <a:rPr lang="en-US" sz="1800" b="0" i="0" u="none" strike="noStrike" baseline="0" dirty="0">
                <a:solidFill>
                  <a:srgbClr val="000000"/>
                </a:solidFill>
                <a:latin typeface="Times New Roman" panose="02020603050405020304" pitchFamily="18" charset="0"/>
              </a:rPr>
              <a:t>//ReactJS uses the </a:t>
            </a:r>
            <a:r>
              <a:rPr lang="en-US" sz="1800" b="0" i="0" u="none" strike="noStrike" baseline="0" dirty="0" err="1">
                <a:solidFill>
                  <a:srgbClr val="000000"/>
                </a:solidFill>
                <a:latin typeface="Times New Roman" panose="02020603050405020304" pitchFamily="18" charset="0"/>
              </a:rPr>
              <a:t>abi</a:t>
            </a:r>
            <a:r>
              <a:rPr lang="en-US" sz="1800" b="0" i="0" u="none" strike="noStrike" baseline="0" dirty="0">
                <a:solidFill>
                  <a:srgbClr val="000000"/>
                </a:solidFill>
                <a:latin typeface="Times New Roman" panose="02020603050405020304" pitchFamily="18" charset="0"/>
              </a:rPr>
              <a:t> from backend to interact with the smart contract. </a:t>
            </a:r>
          </a:p>
          <a:p>
            <a:pPr marL="0" lvl="0" indent="0" algn="l" rtl="0">
              <a:spcBef>
                <a:spcPts val="0"/>
              </a:spcBef>
              <a:spcAft>
                <a:spcPts val="0"/>
              </a:spcAft>
              <a:buNone/>
            </a:pPr>
            <a:r>
              <a:rPr lang="en-US" sz="1800" b="0" i="0" u="none" strike="noStrike" baseline="0" dirty="0">
                <a:solidFill>
                  <a:srgbClr val="000000"/>
                </a:solidFill>
                <a:latin typeface="Times New Roman" panose="02020603050405020304" pitchFamily="18" charset="0"/>
              </a:rPr>
              <a:t>//Web3 module is used in the react app to call the functionalities of the smart contract.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5303f80478_0_1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5303f80478_0_1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 collaborated with others to build this app, credit to Muzammil for the smart contract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5303f80478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5303f80478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43750" y="1625188"/>
            <a:ext cx="6856500" cy="145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Font typeface="Pacifico"/>
              <a:buNone/>
              <a:defRPr sz="8500">
                <a:solidFill>
                  <a:srgbClr val="E5344C"/>
                </a:solidFill>
                <a:latin typeface="Pacifico"/>
                <a:ea typeface="Pacifico"/>
                <a:cs typeface="Pacifico"/>
                <a:sym typeface="Pacifico"/>
              </a:defRPr>
            </a:lvl1pPr>
            <a:lvl2pPr lvl="1"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2pPr>
            <a:lvl3pPr lvl="2"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3pPr>
            <a:lvl4pPr lvl="3"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4pPr>
            <a:lvl5pPr lvl="4"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5pPr>
            <a:lvl6pPr lvl="5"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6pPr>
            <a:lvl7pPr lvl="6"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7pPr>
            <a:lvl8pPr lvl="7"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8pPr>
            <a:lvl9pPr lvl="8"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9pPr>
          </a:lstStyle>
          <a:p>
            <a:endParaRPr/>
          </a:p>
        </p:txBody>
      </p:sp>
      <p:sp>
        <p:nvSpPr>
          <p:cNvPr id="10" name="Google Shape;10;p2"/>
          <p:cNvSpPr txBox="1">
            <a:spLocks noGrp="1"/>
          </p:cNvSpPr>
          <p:nvPr>
            <p:ph type="subTitle" idx="1"/>
          </p:nvPr>
        </p:nvSpPr>
        <p:spPr>
          <a:xfrm>
            <a:off x="1143550" y="2853850"/>
            <a:ext cx="6856800" cy="48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4">
  <p:cSld name="CUSTOM_1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4"/>
          <p:cNvSpPr txBox="1">
            <a:spLocks noGrp="1"/>
          </p:cNvSpPr>
          <p:nvPr>
            <p:ph type="title"/>
          </p:nvPr>
        </p:nvSpPr>
        <p:spPr>
          <a:xfrm>
            <a:off x="726225" y="438312"/>
            <a:ext cx="3135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2">
    <p:bg>
      <p:bgPr>
        <a:blipFill>
          <a:blip r:embed="rId2">
            <a:alphaModFix/>
          </a:blip>
          <a:stretch>
            <a:fillRect/>
          </a:stretch>
        </a:blip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3">
    <p:bg>
      <p:bgPr>
        <a:blipFill>
          <a:blip r:embed="rId2">
            <a:alphaModFix/>
          </a:blip>
          <a:stretch>
            <a:fillRect/>
          </a:stretch>
        </a:blip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14">
    <p:bg>
      <p:bgPr>
        <a:blipFill>
          <a:blip r:embed="rId2">
            <a:alphaModFix/>
          </a:blip>
          <a:stretch>
            <a:fillRect/>
          </a:stretch>
        </a:blip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4">
  <p:cSld name="CUSTOM_15">
    <p:bg>
      <p:bgPr>
        <a:blipFill>
          <a:blip r:embed="rId2">
            <a:alphaModFix/>
          </a:blip>
          <a:stretch>
            <a:fillRect/>
          </a:stretch>
        </a:blipFill>
        <a:effectLst/>
      </p:bgPr>
    </p:bg>
    <p:spTree>
      <p:nvGrpSpPr>
        <p:cNvPr id="1" name="Shape 12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726225" y="438312"/>
            <a:ext cx="2410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7"/>
          <p:cNvSpPr txBox="1">
            <a:spLocks noGrp="1"/>
          </p:cNvSpPr>
          <p:nvPr>
            <p:ph type="subTitle" idx="1"/>
          </p:nvPr>
        </p:nvSpPr>
        <p:spPr>
          <a:xfrm>
            <a:off x="816731" y="2089950"/>
            <a:ext cx="2808900" cy="1469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604163" y="1895000"/>
            <a:ext cx="5935800" cy="1007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1"/>
          <p:cNvSpPr txBox="1">
            <a:spLocks noGrp="1"/>
          </p:cNvSpPr>
          <p:nvPr>
            <p:ph type="body" idx="1"/>
          </p:nvPr>
        </p:nvSpPr>
        <p:spPr>
          <a:xfrm>
            <a:off x="1604038" y="2722300"/>
            <a:ext cx="5935800" cy="5262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lgn="ctr">
              <a:spcBef>
                <a:spcPts val="1600"/>
              </a:spcBef>
              <a:spcAft>
                <a:spcPts val="0"/>
              </a:spcAft>
              <a:buSzPts val="1600"/>
              <a:buChar char="○"/>
              <a:defRPr/>
            </a:lvl2pPr>
            <a:lvl3pPr marL="1371600" lvl="2" indent="-330200" algn="ctr">
              <a:spcBef>
                <a:spcPts val="1600"/>
              </a:spcBef>
              <a:spcAft>
                <a:spcPts val="0"/>
              </a:spcAft>
              <a:buSzPts val="1600"/>
              <a:buChar char="■"/>
              <a:defRPr/>
            </a:lvl3pPr>
            <a:lvl4pPr marL="1828800" lvl="3" indent="-330200" algn="ctr">
              <a:spcBef>
                <a:spcPts val="1600"/>
              </a:spcBef>
              <a:spcAft>
                <a:spcPts val="0"/>
              </a:spcAft>
              <a:buSzPts val="1600"/>
              <a:buChar char="●"/>
              <a:defRPr/>
            </a:lvl4pPr>
            <a:lvl5pPr marL="2286000" lvl="4" indent="-330200" algn="ctr">
              <a:spcBef>
                <a:spcPts val="1600"/>
              </a:spcBef>
              <a:spcAft>
                <a:spcPts val="0"/>
              </a:spcAft>
              <a:buSzPts val="1600"/>
              <a:buChar char="○"/>
              <a:defRPr/>
            </a:lvl5pPr>
            <a:lvl6pPr marL="2743200" lvl="5" indent="-330200" algn="ctr">
              <a:spcBef>
                <a:spcPts val="1600"/>
              </a:spcBef>
              <a:spcAft>
                <a:spcPts val="0"/>
              </a:spcAft>
              <a:buSzPts val="1600"/>
              <a:buChar char="■"/>
              <a:defRPr/>
            </a:lvl6pPr>
            <a:lvl7pPr marL="3200400" lvl="6" indent="-330200" algn="ctr">
              <a:spcBef>
                <a:spcPts val="1600"/>
              </a:spcBef>
              <a:spcAft>
                <a:spcPts val="0"/>
              </a:spcAft>
              <a:buSzPts val="1600"/>
              <a:buChar char="●"/>
              <a:defRPr/>
            </a:lvl7pPr>
            <a:lvl8pPr marL="3657600" lvl="7" indent="-330200" algn="ctr">
              <a:spcBef>
                <a:spcPts val="1600"/>
              </a:spcBef>
              <a:spcAft>
                <a:spcPts val="0"/>
              </a:spcAft>
              <a:buSzPts val="1600"/>
              <a:buChar char="○"/>
              <a:defRPr/>
            </a:lvl8pPr>
            <a:lvl9pPr marL="4114800" lvl="8" indent="-330200" algn="ctr">
              <a:spcBef>
                <a:spcPts val="1600"/>
              </a:spcBef>
              <a:spcAft>
                <a:spcPts val="160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2">
  <p:cSld name="TITLE_AND_BODY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726225" y="438118"/>
            <a:ext cx="765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3"/>
          <p:cNvSpPr txBox="1">
            <a:spLocks noGrp="1"/>
          </p:cNvSpPr>
          <p:nvPr>
            <p:ph type="body" idx="1"/>
          </p:nvPr>
        </p:nvSpPr>
        <p:spPr>
          <a:xfrm>
            <a:off x="762400" y="1043483"/>
            <a:ext cx="7619100" cy="3681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Livvic"/>
              <a:buAutoNum type="arabicPeriod"/>
              <a:defRPr sz="1200"/>
            </a:lvl1pPr>
            <a:lvl2pPr marL="914400" lvl="1" indent="-304800" rtl="0">
              <a:spcBef>
                <a:spcPts val="1600"/>
              </a:spcBef>
              <a:spcAft>
                <a:spcPts val="0"/>
              </a:spcAft>
              <a:buSzPts val="1200"/>
              <a:buFont typeface="Roboto Condensed Light"/>
              <a:buAutoNum type="alphaLcPeriod"/>
              <a:defRPr sz="1200"/>
            </a:lvl2pPr>
            <a:lvl3pPr marL="1371600" lvl="2" indent="-304800" rtl="0">
              <a:spcBef>
                <a:spcPts val="1600"/>
              </a:spcBef>
              <a:spcAft>
                <a:spcPts val="0"/>
              </a:spcAft>
              <a:buSzPts val="1200"/>
              <a:buFont typeface="Roboto Condensed Light"/>
              <a:buAutoNum type="romanLcPeriod"/>
              <a:defRPr sz="1200"/>
            </a:lvl3pPr>
            <a:lvl4pPr marL="1828800" lvl="3" indent="-304800" rtl="0">
              <a:spcBef>
                <a:spcPts val="1600"/>
              </a:spcBef>
              <a:spcAft>
                <a:spcPts val="0"/>
              </a:spcAft>
              <a:buSzPts val="1200"/>
              <a:buFont typeface="Roboto Condensed Light"/>
              <a:buAutoNum type="arabicPeriod"/>
              <a:defRPr sz="1200"/>
            </a:lvl4pPr>
            <a:lvl5pPr marL="2286000" lvl="4" indent="-304800" rtl="0">
              <a:spcBef>
                <a:spcPts val="1600"/>
              </a:spcBef>
              <a:spcAft>
                <a:spcPts val="0"/>
              </a:spcAft>
              <a:buSzPts val="1200"/>
              <a:buFont typeface="Roboto Condensed Light"/>
              <a:buAutoNum type="alphaLcPeriod"/>
              <a:defRPr sz="1200"/>
            </a:lvl5pPr>
            <a:lvl6pPr marL="2743200" lvl="5" indent="-304800" rtl="0">
              <a:spcBef>
                <a:spcPts val="1600"/>
              </a:spcBef>
              <a:spcAft>
                <a:spcPts val="0"/>
              </a:spcAft>
              <a:buSzPts val="1200"/>
              <a:buFont typeface="Roboto Condensed Light"/>
              <a:buAutoNum type="romanLcPeriod"/>
              <a:defRPr sz="1200"/>
            </a:lvl6pPr>
            <a:lvl7pPr marL="3200400" lvl="6" indent="-304800" rtl="0">
              <a:spcBef>
                <a:spcPts val="1600"/>
              </a:spcBef>
              <a:spcAft>
                <a:spcPts val="0"/>
              </a:spcAft>
              <a:buSzPts val="1200"/>
              <a:buFont typeface="Roboto Condensed Light"/>
              <a:buAutoNum type="arabicPeriod"/>
              <a:defRPr sz="1200"/>
            </a:lvl7pPr>
            <a:lvl8pPr marL="3657600" lvl="7" indent="-304800" rtl="0">
              <a:spcBef>
                <a:spcPts val="1600"/>
              </a:spcBef>
              <a:spcAft>
                <a:spcPts val="0"/>
              </a:spcAft>
              <a:buSzPts val="1200"/>
              <a:buFont typeface="Roboto Condensed Light"/>
              <a:buAutoNum type="alphaLcPeriod"/>
              <a:defRPr sz="1200"/>
            </a:lvl8pPr>
            <a:lvl9pPr marL="4114800" lvl="8" indent="-304800" rtl="0">
              <a:spcBef>
                <a:spcPts val="1600"/>
              </a:spcBef>
              <a:spcAft>
                <a:spcPts val="1600"/>
              </a:spcAft>
              <a:buSzPts val="1200"/>
              <a:buFont typeface="Roboto Condensed Light"/>
              <a:buAutoNum type="romanLcPeriod"/>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 name="Google Shape;46;p14"/>
          <p:cNvSpPr txBox="1">
            <a:spLocks noGrp="1"/>
          </p:cNvSpPr>
          <p:nvPr>
            <p:ph type="subTitle" idx="1"/>
          </p:nvPr>
        </p:nvSpPr>
        <p:spPr>
          <a:xfrm>
            <a:off x="1472995" y="1462050"/>
            <a:ext cx="29655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lt2"/>
                </a:solidFill>
                <a:latin typeface="Quicksand"/>
                <a:ea typeface="Quicksand"/>
                <a:cs typeface="Quicksand"/>
                <a:sym typeface="Quicksand"/>
              </a:defRPr>
            </a:lvl1pPr>
            <a:lvl2pPr lvl="1" rtl="0">
              <a:spcBef>
                <a:spcPts val="1600"/>
              </a:spcBef>
              <a:spcAft>
                <a:spcPts val="0"/>
              </a:spcAft>
              <a:buNone/>
              <a:defRPr sz="1800">
                <a:solidFill>
                  <a:schemeClr val="lt2"/>
                </a:solidFill>
                <a:latin typeface="Quicksand"/>
                <a:ea typeface="Quicksand"/>
                <a:cs typeface="Quicksand"/>
                <a:sym typeface="Quicksand"/>
              </a:defRPr>
            </a:lvl2pPr>
            <a:lvl3pPr lvl="2" rtl="0">
              <a:spcBef>
                <a:spcPts val="1600"/>
              </a:spcBef>
              <a:spcAft>
                <a:spcPts val="0"/>
              </a:spcAft>
              <a:buNone/>
              <a:defRPr sz="1800">
                <a:solidFill>
                  <a:schemeClr val="lt2"/>
                </a:solidFill>
                <a:latin typeface="Quicksand"/>
                <a:ea typeface="Quicksand"/>
                <a:cs typeface="Quicksand"/>
                <a:sym typeface="Quicksand"/>
              </a:defRPr>
            </a:lvl3pPr>
            <a:lvl4pPr lvl="3" rtl="0">
              <a:spcBef>
                <a:spcPts val="1600"/>
              </a:spcBef>
              <a:spcAft>
                <a:spcPts val="0"/>
              </a:spcAft>
              <a:buNone/>
              <a:defRPr sz="1800">
                <a:solidFill>
                  <a:schemeClr val="lt2"/>
                </a:solidFill>
                <a:latin typeface="Quicksand"/>
                <a:ea typeface="Quicksand"/>
                <a:cs typeface="Quicksand"/>
                <a:sym typeface="Quicksand"/>
              </a:defRPr>
            </a:lvl4pPr>
            <a:lvl5pPr lvl="4" rtl="0">
              <a:spcBef>
                <a:spcPts val="1600"/>
              </a:spcBef>
              <a:spcAft>
                <a:spcPts val="0"/>
              </a:spcAft>
              <a:buNone/>
              <a:defRPr sz="1800">
                <a:solidFill>
                  <a:schemeClr val="lt2"/>
                </a:solidFill>
                <a:latin typeface="Quicksand"/>
                <a:ea typeface="Quicksand"/>
                <a:cs typeface="Quicksand"/>
                <a:sym typeface="Quicksand"/>
              </a:defRPr>
            </a:lvl5pPr>
            <a:lvl6pPr lvl="5" rtl="0">
              <a:spcBef>
                <a:spcPts val="1600"/>
              </a:spcBef>
              <a:spcAft>
                <a:spcPts val="0"/>
              </a:spcAft>
              <a:buNone/>
              <a:defRPr sz="1800">
                <a:solidFill>
                  <a:schemeClr val="lt2"/>
                </a:solidFill>
                <a:latin typeface="Quicksand"/>
                <a:ea typeface="Quicksand"/>
                <a:cs typeface="Quicksand"/>
                <a:sym typeface="Quicksand"/>
              </a:defRPr>
            </a:lvl6pPr>
            <a:lvl7pPr lvl="6" rtl="0">
              <a:spcBef>
                <a:spcPts val="1600"/>
              </a:spcBef>
              <a:spcAft>
                <a:spcPts val="0"/>
              </a:spcAft>
              <a:buNone/>
              <a:defRPr sz="1800">
                <a:solidFill>
                  <a:schemeClr val="lt2"/>
                </a:solidFill>
                <a:latin typeface="Quicksand"/>
                <a:ea typeface="Quicksand"/>
                <a:cs typeface="Quicksand"/>
                <a:sym typeface="Quicksand"/>
              </a:defRPr>
            </a:lvl7pPr>
            <a:lvl8pPr lvl="7" rtl="0">
              <a:spcBef>
                <a:spcPts val="1600"/>
              </a:spcBef>
              <a:spcAft>
                <a:spcPts val="0"/>
              </a:spcAft>
              <a:buNone/>
              <a:defRPr sz="1800">
                <a:solidFill>
                  <a:schemeClr val="lt2"/>
                </a:solidFill>
                <a:latin typeface="Quicksand"/>
                <a:ea typeface="Quicksand"/>
                <a:cs typeface="Quicksand"/>
                <a:sym typeface="Quicksand"/>
              </a:defRPr>
            </a:lvl8pPr>
            <a:lvl9pPr lvl="8" rtl="0">
              <a:spcBef>
                <a:spcPts val="1600"/>
              </a:spcBef>
              <a:spcAft>
                <a:spcPts val="1600"/>
              </a:spcAft>
              <a:buNone/>
              <a:defRPr sz="1800">
                <a:solidFill>
                  <a:schemeClr val="lt2"/>
                </a:solidFill>
                <a:latin typeface="Quicksand"/>
                <a:ea typeface="Quicksand"/>
                <a:cs typeface="Quicksand"/>
                <a:sym typeface="Quicksand"/>
              </a:defRPr>
            </a:lvl9pPr>
          </a:lstStyle>
          <a:p>
            <a:endParaRPr/>
          </a:p>
        </p:txBody>
      </p:sp>
      <p:sp>
        <p:nvSpPr>
          <p:cNvPr id="47" name="Google Shape;47;p14"/>
          <p:cNvSpPr txBox="1">
            <a:spLocks noGrp="1"/>
          </p:cNvSpPr>
          <p:nvPr>
            <p:ph type="subTitle" idx="2"/>
          </p:nvPr>
        </p:nvSpPr>
        <p:spPr>
          <a:xfrm>
            <a:off x="1357026" y="1816000"/>
            <a:ext cx="2965500" cy="232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8" name="Google Shape;48;p14"/>
          <p:cNvSpPr txBox="1">
            <a:spLocks noGrp="1"/>
          </p:cNvSpPr>
          <p:nvPr>
            <p:ph type="subTitle" idx="3"/>
          </p:nvPr>
        </p:nvSpPr>
        <p:spPr>
          <a:xfrm>
            <a:off x="4939598" y="1462050"/>
            <a:ext cx="34848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lt2"/>
                </a:solidFill>
                <a:latin typeface="Quicksand"/>
                <a:ea typeface="Quicksand"/>
                <a:cs typeface="Quicksand"/>
                <a:sym typeface="Quicksand"/>
              </a:defRPr>
            </a:lvl1pPr>
            <a:lvl2pPr lvl="1" rtl="0">
              <a:spcBef>
                <a:spcPts val="1600"/>
              </a:spcBef>
              <a:spcAft>
                <a:spcPts val="0"/>
              </a:spcAft>
              <a:buNone/>
              <a:defRPr sz="1800">
                <a:solidFill>
                  <a:schemeClr val="lt2"/>
                </a:solidFill>
                <a:latin typeface="Quicksand"/>
                <a:ea typeface="Quicksand"/>
                <a:cs typeface="Quicksand"/>
                <a:sym typeface="Quicksand"/>
              </a:defRPr>
            </a:lvl2pPr>
            <a:lvl3pPr lvl="2" rtl="0">
              <a:spcBef>
                <a:spcPts val="1600"/>
              </a:spcBef>
              <a:spcAft>
                <a:spcPts val="0"/>
              </a:spcAft>
              <a:buNone/>
              <a:defRPr sz="1800">
                <a:solidFill>
                  <a:schemeClr val="lt2"/>
                </a:solidFill>
                <a:latin typeface="Quicksand"/>
                <a:ea typeface="Quicksand"/>
                <a:cs typeface="Quicksand"/>
                <a:sym typeface="Quicksand"/>
              </a:defRPr>
            </a:lvl3pPr>
            <a:lvl4pPr lvl="3" rtl="0">
              <a:spcBef>
                <a:spcPts val="1600"/>
              </a:spcBef>
              <a:spcAft>
                <a:spcPts val="0"/>
              </a:spcAft>
              <a:buNone/>
              <a:defRPr sz="1800">
                <a:solidFill>
                  <a:schemeClr val="lt2"/>
                </a:solidFill>
                <a:latin typeface="Quicksand"/>
                <a:ea typeface="Quicksand"/>
                <a:cs typeface="Quicksand"/>
                <a:sym typeface="Quicksand"/>
              </a:defRPr>
            </a:lvl4pPr>
            <a:lvl5pPr lvl="4" rtl="0">
              <a:spcBef>
                <a:spcPts val="1600"/>
              </a:spcBef>
              <a:spcAft>
                <a:spcPts val="0"/>
              </a:spcAft>
              <a:buNone/>
              <a:defRPr sz="1800">
                <a:solidFill>
                  <a:schemeClr val="lt2"/>
                </a:solidFill>
                <a:latin typeface="Quicksand"/>
                <a:ea typeface="Quicksand"/>
                <a:cs typeface="Quicksand"/>
                <a:sym typeface="Quicksand"/>
              </a:defRPr>
            </a:lvl5pPr>
            <a:lvl6pPr lvl="5" rtl="0">
              <a:spcBef>
                <a:spcPts val="1600"/>
              </a:spcBef>
              <a:spcAft>
                <a:spcPts val="0"/>
              </a:spcAft>
              <a:buNone/>
              <a:defRPr sz="1800">
                <a:solidFill>
                  <a:schemeClr val="lt2"/>
                </a:solidFill>
                <a:latin typeface="Quicksand"/>
                <a:ea typeface="Quicksand"/>
                <a:cs typeface="Quicksand"/>
                <a:sym typeface="Quicksand"/>
              </a:defRPr>
            </a:lvl6pPr>
            <a:lvl7pPr lvl="6" rtl="0">
              <a:spcBef>
                <a:spcPts val="1600"/>
              </a:spcBef>
              <a:spcAft>
                <a:spcPts val="0"/>
              </a:spcAft>
              <a:buNone/>
              <a:defRPr sz="1800">
                <a:solidFill>
                  <a:schemeClr val="lt2"/>
                </a:solidFill>
                <a:latin typeface="Quicksand"/>
                <a:ea typeface="Quicksand"/>
                <a:cs typeface="Quicksand"/>
                <a:sym typeface="Quicksand"/>
              </a:defRPr>
            </a:lvl7pPr>
            <a:lvl8pPr lvl="7" rtl="0">
              <a:spcBef>
                <a:spcPts val="1600"/>
              </a:spcBef>
              <a:spcAft>
                <a:spcPts val="0"/>
              </a:spcAft>
              <a:buNone/>
              <a:defRPr sz="1800">
                <a:solidFill>
                  <a:schemeClr val="lt2"/>
                </a:solidFill>
                <a:latin typeface="Quicksand"/>
                <a:ea typeface="Quicksand"/>
                <a:cs typeface="Quicksand"/>
                <a:sym typeface="Quicksand"/>
              </a:defRPr>
            </a:lvl8pPr>
            <a:lvl9pPr lvl="8" rtl="0">
              <a:spcBef>
                <a:spcPts val="1600"/>
              </a:spcBef>
              <a:spcAft>
                <a:spcPts val="1600"/>
              </a:spcAft>
              <a:buNone/>
              <a:defRPr sz="1800">
                <a:solidFill>
                  <a:schemeClr val="lt2"/>
                </a:solidFill>
                <a:latin typeface="Quicksand"/>
                <a:ea typeface="Quicksand"/>
                <a:cs typeface="Quicksand"/>
                <a:sym typeface="Quicksand"/>
              </a:defRPr>
            </a:lvl9pPr>
          </a:lstStyle>
          <a:p>
            <a:endParaRPr/>
          </a:p>
        </p:txBody>
      </p:sp>
      <p:sp>
        <p:nvSpPr>
          <p:cNvPr id="49" name="Google Shape;49;p14"/>
          <p:cNvSpPr txBox="1">
            <a:spLocks noGrp="1"/>
          </p:cNvSpPr>
          <p:nvPr>
            <p:ph type="subTitle" idx="4"/>
          </p:nvPr>
        </p:nvSpPr>
        <p:spPr>
          <a:xfrm>
            <a:off x="4823625" y="1815999"/>
            <a:ext cx="3484800" cy="2282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3">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5"/>
          <p:cNvSpPr txBox="1">
            <a:spLocks noGrp="1"/>
          </p:cNvSpPr>
          <p:nvPr>
            <p:ph type="title"/>
          </p:nvPr>
        </p:nvSpPr>
        <p:spPr>
          <a:xfrm>
            <a:off x="726300" y="438312"/>
            <a:ext cx="7691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15"/>
          <p:cNvSpPr txBox="1">
            <a:spLocks noGrp="1"/>
          </p:cNvSpPr>
          <p:nvPr>
            <p:ph type="subTitle" idx="1"/>
          </p:nvPr>
        </p:nvSpPr>
        <p:spPr>
          <a:xfrm>
            <a:off x="1745248" y="1411538"/>
            <a:ext cx="253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53" name="Google Shape;53;p15"/>
          <p:cNvSpPr txBox="1">
            <a:spLocks noGrp="1"/>
          </p:cNvSpPr>
          <p:nvPr>
            <p:ph type="subTitle" idx="2"/>
          </p:nvPr>
        </p:nvSpPr>
        <p:spPr>
          <a:xfrm>
            <a:off x="1745248" y="1777425"/>
            <a:ext cx="2534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15"/>
          <p:cNvSpPr txBox="1">
            <a:spLocks noGrp="1"/>
          </p:cNvSpPr>
          <p:nvPr>
            <p:ph type="subTitle" idx="3"/>
          </p:nvPr>
        </p:nvSpPr>
        <p:spPr>
          <a:xfrm>
            <a:off x="5702999" y="1412225"/>
            <a:ext cx="253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55" name="Google Shape;55;p15"/>
          <p:cNvSpPr txBox="1">
            <a:spLocks noGrp="1"/>
          </p:cNvSpPr>
          <p:nvPr>
            <p:ph type="subTitle" idx="4"/>
          </p:nvPr>
        </p:nvSpPr>
        <p:spPr>
          <a:xfrm>
            <a:off x="5702999" y="1778232"/>
            <a:ext cx="2534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 name="Google Shape;56;p15"/>
          <p:cNvSpPr txBox="1">
            <a:spLocks noGrp="1"/>
          </p:cNvSpPr>
          <p:nvPr>
            <p:ph type="subTitle" idx="5"/>
          </p:nvPr>
        </p:nvSpPr>
        <p:spPr>
          <a:xfrm>
            <a:off x="1745249" y="2903150"/>
            <a:ext cx="253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57" name="Google Shape;57;p15"/>
          <p:cNvSpPr txBox="1">
            <a:spLocks noGrp="1"/>
          </p:cNvSpPr>
          <p:nvPr>
            <p:ph type="subTitle" idx="6"/>
          </p:nvPr>
        </p:nvSpPr>
        <p:spPr>
          <a:xfrm>
            <a:off x="1745249" y="3268450"/>
            <a:ext cx="2534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8" name="Google Shape;58;p15"/>
          <p:cNvSpPr txBox="1">
            <a:spLocks noGrp="1"/>
          </p:cNvSpPr>
          <p:nvPr>
            <p:ph type="title" idx="7" hasCustomPrompt="1"/>
          </p:nvPr>
        </p:nvSpPr>
        <p:spPr>
          <a:xfrm>
            <a:off x="988753" y="1603788"/>
            <a:ext cx="565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59" name="Google Shape;59;p15"/>
          <p:cNvSpPr txBox="1">
            <a:spLocks noGrp="1"/>
          </p:cNvSpPr>
          <p:nvPr>
            <p:ph type="title" idx="8" hasCustomPrompt="1"/>
          </p:nvPr>
        </p:nvSpPr>
        <p:spPr>
          <a:xfrm>
            <a:off x="4947136" y="1603788"/>
            <a:ext cx="600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60" name="Google Shape;60;p15"/>
          <p:cNvSpPr txBox="1">
            <a:spLocks noGrp="1"/>
          </p:cNvSpPr>
          <p:nvPr>
            <p:ph type="title" idx="9" hasCustomPrompt="1"/>
          </p:nvPr>
        </p:nvSpPr>
        <p:spPr>
          <a:xfrm>
            <a:off x="947353" y="3107095"/>
            <a:ext cx="648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61" name="Google Shape;61;p15"/>
          <p:cNvSpPr txBox="1">
            <a:spLocks noGrp="1"/>
          </p:cNvSpPr>
          <p:nvPr>
            <p:ph type="subTitle" idx="13"/>
          </p:nvPr>
        </p:nvSpPr>
        <p:spPr>
          <a:xfrm>
            <a:off x="5703009" y="2903150"/>
            <a:ext cx="253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62" name="Google Shape;62;p15"/>
          <p:cNvSpPr txBox="1">
            <a:spLocks noGrp="1"/>
          </p:cNvSpPr>
          <p:nvPr>
            <p:ph type="subTitle" idx="14"/>
          </p:nvPr>
        </p:nvSpPr>
        <p:spPr>
          <a:xfrm>
            <a:off x="5703009" y="3268461"/>
            <a:ext cx="2534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3" name="Google Shape;63;p15"/>
          <p:cNvSpPr txBox="1">
            <a:spLocks noGrp="1"/>
          </p:cNvSpPr>
          <p:nvPr>
            <p:ph type="title" idx="15" hasCustomPrompt="1"/>
          </p:nvPr>
        </p:nvSpPr>
        <p:spPr>
          <a:xfrm>
            <a:off x="4923586" y="3107095"/>
            <a:ext cx="648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2">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726225" y="365150"/>
            <a:ext cx="77319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 name="Google Shape;78;p19"/>
          <p:cNvSpPr txBox="1">
            <a:spLocks noGrp="1"/>
          </p:cNvSpPr>
          <p:nvPr>
            <p:ph type="subTitle" idx="1"/>
          </p:nvPr>
        </p:nvSpPr>
        <p:spPr>
          <a:xfrm>
            <a:off x="1384075" y="1403488"/>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79" name="Google Shape;79;p19"/>
          <p:cNvSpPr txBox="1">
            <a:spLocks noGrp="1"/>
          </p:cNvSpPr>
          <p:nvPr>
            <p:ph type="subTitle" idx="2"/>
          </p:nvPr>
        </p:nvSpPr>
        <p:spPr>
          <a:xfrm>
            <a:off x="1384075" y="1791023"/>
            <a:ext cx="1711800" cy="651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0" name="Google Shape;80;p19"/>
          <p:cNvSpPr txBox="1">
            <a:spLocks noGrp="1"/>
          </p:cNvSpPr>
          <p:nvPr>
            <p:ph type="subTitle" idx="3"/>
          </p:nvPr>
        </p:nvSpPr>
        <p:spPr>
          <a:xfrm>
            <a:off x="3716100" y="1403488"/>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81" name="Google Shape;81;p19"/>
          <p:cNvSpPr txBox="1">
            <a:spLocks noGrp="1"/>
          </p:cNvSpPr>
          <p:nvPr>
            <p:ph type="subTitle" idx="4"/>
          </p:nvPr>
        </p:nvSpPr>
        <p:spPr>
          <a:xfrm>
            <a:off x="3716100" y="1791023"/>
            <a:ext cx="1711800" cy="651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2" name="Google Shape;82;p19"/>
          <p:cNvSpPr txBox="1">
            <a:spLocks noGrp="1"/>
          </p:cNvSpPr>
          <p:nvPr>
            <p:ph type="subTitle" idx="5"/>
          </p:nvPr>
        </p:nvSpPr>
        <p:spPr>
          <a:xfrm>
            <a:off x="6048125" y="1403488"/>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83" name="Google Shape;83;p19"/>
          <p:cNvSpPr txBox="1">
            <a:spLocks noGrp="1"/>
          </p:cNvSpPr>
          <p:nvPr>
            <p:ph type="subTitle" idx="6"/>
          </p:nvPr>
        </p:nvSpPr>
        <p:spPr>
          <a:xfrm>
            <a:off x="6048125" y="1791023"/>
            <a:ext cx="1711800" cy="651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4" name="Google Shape;84;p19"/>
          <p:cNvSpPr txBox="1">
            <a:spLocks noGrp="1"/>
          </p:cNvSpPr>
          <p:nvPr>
            <p:ph type="subTitle" idx="7"/>
          </p:nvPr>
        </p:nvSpPr>
        <p:spPr>
          <a:xfrm>
            <a:off x="1384075" y="2919320"/>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85" name="Google Shape;85;p19"/>
          <p:cNvSpPr txBox="1">
            <a:spLocks noGrp="1"/>
          </p:cNvSpPr>
          <p:nvPr>
            <p:ph type="subTitle" idx="8"/>
          </p:nvPr>
        </p:nvSpPr>
        <p:spPr>
          <a:xfrm>
            <a:off x="1384075" y="3307498"/>
            <a:ext cx="1711800" cy="651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6" name="Google Shape;86;p19"/>
          <p:cNvSpPr txBox="1">
            <a:spLocks noGrp="1"/>
          </p:cNvSpPr>
          <p:nvPr>
            <p:ph type="subTitle" idx="9"/>
          </p:nvPr>
        </p:nvSpPr>
        <p:spPr>
          <a:xfrm>
            <a:off x="3716100" y="2919320"/>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87" name="Google Shape;87;p19"/>
          <p:cNvSpPr txBox="1">
            <a:spLocks noGrp="1"/>
          </p:cNvSpPr>
          <p:nvPr>
            <p:ph type="subTitle" idx="13"/>
          </p:nvPr>
        </p:nvSpPr>
        <p:spPr>
          <a:xfrm>
            <a:off x="3716100" y="3307498"/>
            <a:ext cx="1711800" cy="651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8" name="Google Shape;88;p19"/>
          <p:cNvSpPr txBox="1">
            <a:spLocks noGrp="1"/>
          </p:cNvSpPr>
          <p:nvPr>
            <p:ph type="subTitle" idx="14"/>
          </p:nvPr>
        </p:nvSpPr>
        <p:spPr>
          <a:xfrm>
            <a:off x="6048125" y="2919320"/>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89" name="Google Shape;89;p19"/>
          <p:cNvSpPr txBox="1">
            <a:spLocks noGrp="1"/>
          </p:cNvSpPr>
          <p:nvPr>
            <p:ph type="subTitle" idx="15"/>
          </p:nvPr>
        </p:nvSpPr>
        <p:spPr>
          <a:xfrm>
            <a:off x="6048125" y="3307498"/>
            <a:ext cx="1711800" cy="651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CUSTOM_10">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726225" y="438312"/>
            <a:ext cx="7732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6225" y="438312"/>
            <a:ext cx="7732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1pPr>
            <a:lvl2pPr lvl="1">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2pPr>
            <a:lvl3pPr lvl="2">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3pPr>
            <a:lvl4pPr lvl="3">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4pPr>
            <a:lvl5pPr lvl="4">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5pPr>
            <a:lvl6pPr lvl="5">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6pPr>
            <a:lvl7pPr lvl="6">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7pPr>
            <a:lvl8pPr lvl="7">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8pPr>
            <a:lvl9pPr lvl="8">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1pPr>
            <a:lvl2pPr marL="914400" lvl="1"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2pPr>
            <a:lvl3pPr marL="1371600" lvl="2"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3pPr>
            <a:lvl4pPr marL="1828800" lvl="3"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4pPr>
            <a:lvl5pPr marL="2286000" lvl="4"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5pPr>
            <a:lvl6pPr marL="2743200" lvl="5"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6pPr>
            <a:lvl7pPr marL="3200400" lvl="6"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7pPr>
            <a:lvl8pPr marL="3657600" lvl="7"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8pPr>
            <a:lvl9pPr marL="4114800" lvl="8" indent="-330200">
              <a:lnSpc>
                <a:spcPct val="100000"/>
              </a:lnSpc>
              <a:spcBef>
                <a:spcPts val="1600"/>
              </a:spcBef>
              <a:spcAft>
                <a:spcPts val="160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7" r:id="rId3"/>
    <p:sldLayoutId id="2147483658" r:id="rId4"/>
    <p:sldLayoutId id="2147483659" r:id="rId5"/>
    <p:sldLayoutId id="2147483660" r:id="rId6"/>
    <p:sldLayoutId id="2147483661" r:id="rId7"/>
    <p:sldLayoutId id="2147483665" r:id="rId8"/>
    <p:sldLayoutId id="2147483666" r:id="rId9"/>
    <p:sldLayoutId id="2147483670" r:id="rId10"/>
    <p:sldLayoutId id="2147483672" r:id="rId11"/>
    <p:sldLayoutId id="2147483673" r:id="rId12"/>
    <p:sldLayoutId id="2147483674" r:id="rId13"/>
    <p:sldLayoutId id="214748367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hyperlink" Target="https://www.linkedin.com/in/feiya/" TargetMode="External"/><Relationship Id="rId4" Type="http://schemas.openxmlformats.org/officeDocument/2006/relationships/hyperlink" Target="https://github.com/wfykitt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4456C368-5514-40D4-B240-AA8BB357867B}"/>
              </a:ext>
            </a:extLst>
          </p:cNvPr>
          <p:cNvPicPr>
            <a:picLocks noChangeAspect="1"/>
          </p:cNvPicPr>
          <p:nvPr/>
        </p:nvPicPr>
        <p:blipFill>
          <a:blip r:embed="rId3"/>
          <a:stretch>
            <a:fillRect/>
          </a:stretch>
        </p:blipFill>
        <p:spPr>
          <a:xfrm>
            <a:off x="2767475" y="1779607"/>
            <a:ext cx="3038435" cy="15842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34"/>
          <p:cNvPicPr preferRelativeResize="0"/>
          <p:nvPr/>
        </p:nvPicPr>
        <p:blipFill>
          <a:blip r:embed="rId3">
            <a:alphaModFix/>
          </a:blip>
          <a:stretch>
            <a:fillRect/>
          </a:stretch>
        </p:blipFill>
        <p:spPr>
          <a:xfrm rot="10800000">
            <a:off x="5150734" y="1669877"/>
            <a:ext cx="893851" cy="828474"/>
          </a:xfrm>
          <a:prstGeom prst="rect">
            <a:avLst/>
          </a:prstGeom>
          <a:noFill/>
          <a:ln>
            <a:noFill/>
          </a:ln>
        </p:spPr>
      </p:pic>
      <p:pic>
        <p:nvPicPr>
          <p:cNvPr id="143" name="Google Shape;143;p34"/>
          <p:cNvPicPr preferRelativeResize="0"/>
          <p:nvPr/>
        </p:nvPicPr>
        <p:blipFill>
          <a:blip r:embed="rId3">
            <a:alphaModFix/>
          </a:blip>
          <a:stretch>
            <a:fillRect/>
          </a:stretch>
        </p:blipFill>
        <p:spPr>
          <a:xfrm>
            <a:off x="2156741" y="3101462"/>
            <a:ext cx="896112" cy="832857"/>
          </a:xfrm>
          <a:prstGeom prst="rect">
            <a:avLst/>
          </a:prstGeom>
          <a:noFill/>
          <a:ln>
            <a:noFill/>
          </a:ln>
        </p:spPr>
      </p:pic>
      <p:pic>
        <p:nvPicPr>
          <p:cNvPr id="144" name="Google Shape;144;p34"/>
          <p:cNvPicPr preferRelativeResize="0"/>
          <p:nvPr/>
        </p:nvPicPr>
        <p:blipFill>
          <a:blip r:embed="rId4">
            <a:alphaModFix/>
          </a:blip>
          <a:stretch>
            <a:fillRect/>
          </a:stretch>
        </p:blipFill>
        <p:spPr>
          <a:xfrm>
            <a:off x="726300" y="1585657"/>
            <a:ext cx="781650" cy="724475"/>
          </a:xfrm>
          <a:prstGeom prst="rect">
            <a:avLst/>
          </a:prstGeom>
          <a:noFill/>
          <a:ln>
            <a:noFill/>
          </a:ln>
        </p:spPr>
      </p:pic>
      <p:sp>
        <p:nvSpPr>
          <p:cNvPr id="145" name="Google Shape;145;p34"/>
          <p:cNvSpPr txBox="1">
            <a:spLocks noGrp="1"/>
          </p:cNvSpPr>
          <p:nvPr>
            <p:ph type="title"/>
          </p:nvPr>
        </p:nvSpPr>
        <p:spPr>
          <a:xfrm>
            <a:off x="726300" y="438312"/>
            <a:ext cx="769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Leverage other technology </a:t>
            </a:r>
            <a:endParaRPr dirty="0"/>
          </a:p>
        </p:txBody>
      </p:sp>
      <p:sp>
        <p:nvSpPr>
          <p:cNvPr id="146" name="Google Shape;146;p34"/>
          <p:cNvSpPr txBox="1">
            <a:spLocks noGrp="1"/>
          </p:cNvSpPr>
          <p:nvPr>
            <p:ph type="subTitle" idx="3"/>
          </p:nvPr>
        </p:nvSpPr>
        <p:spPr>
          <a:xfrm>
            <a:off x="6170741" y="1550995"/>
            <a:ext cx="2534400" cy="39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Data Analytics</a:t>
            </a:r>
            <a:endParaRPr dirty="0"/>
          </a:p>
        </p:txBody>
      </p:sp>
      <p:sp>
        <p:nvSpPr>
          <p:cNvPr id="147" name="Google Shape;147;p34"/>
          <p:cNvSpPr txBox="1">
            <a:spLocks noGrp="1"/>
          </p:cNvSpPr>
          <p:nvPr>
            <p:ph type="subTitle" idx="4"/>
          </p:nvPr>
        </p:nvSpPr>
        <p:spPr>
          <a:xfrm>
            <a:off x="6044585" y="1886175"/>
            <a:ext cx="253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CA" dirty="0"/>
              <a:t>Analyzes the sales trend of their art piece, and their customers</a:t>
            </a:r>
            <a:endParaRPr dirty="0"/>
          </a:p>
        </p:txBody>
      </p:sp>
      <p:sp>
        <p:nvSpPr>
          <p:cNvPr id="148" name="Google Shape;148;p34"/>
          <p:cNvSpPr txBox="1">
            <a:spLocks noGrp="1"/>
          </p:cNvSpPr>
          <p:nvPr>
            <p:ph type="subTitle" idx="1"/>
          </p:nvPr>
        </p:nvSpPr>
        <p:spPr>
          <a:xfrm>
            <a:off x="1541351" y="1557195"/>
            <a:ext cx="3178338" cy="39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CA" dirty="0"/>
              <a:t>Blockchain Technology</a:t>
            </a:r>
            <a:endParaRPr dirty="0"/>
          </a:p>
        </p:txBody>
      </p:sp>
      <p:sp>
        <p:nvSpPr>
          <p:cNvPr id="149" name="Google Shape;149;p34"/>
          <p:cNvSpPr txBox="1">
            <a:spLocks noGrp="1"/>
          </p:cNvSpPr>
          <p:nvPr>
            <p:ph type="subTitle" idx="2"/>
          </p:nvPr>
        </p:nvSpPr>
        <p:spPr>
          <a:xfrm>
            <a:off x="1541351" y="1923082"/>
            <a:ext cx="329609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Ensure the art work provenance </a:t>
            </a:r>
            <a:endParaRPr dirty="0"/>
          </a:p>
        </p:txBody>
      </p:sp>
      <p:sp>
        <p:nvSpPr>
          <p:cNvPr id="150" name="Google Shape;150;p34"/>
          <p:cNvSpPr txBox="1">
            <a:spLocks noGrp="1"/>
          </p:cNvSpPr>
          <p:nvPr>
            <p:ph type="subTitle" idx="5"/>
          </p:nvPr>
        </p:nvSpPr>
        <p:spPr>
          <a:xfrm>
            <a:off x="3726888" y="3047005"/>
            <a:ext cx="2534400" cy="39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IoT Device</a:t>
            </a:r>
            <a:endParaRPr dirty="0"/>
          </a:p>
        </p:txBody>
      </p:sp>
      <p:sp>
        <p:nvSpPr>
          <p:cNvPr id="151" name="Google Shape;151;p34"/>
          <p:cNvSpPr txBox="1">
            <a:spLocks noGrp="1"/>
          </p:cNvSpPr>
          <p:nvPr>
            <p:ph type="subTitle" idx="6"/>
          </p:nvPr>
        </p:nvSpPr>
        <p:spPr>
          <a:xfrm>
            <a:off x="3057024" y="3438887"/>
            <a:ext cx="2987561" cy="572700"/>
          </a:xfrm>
          <a:prstGeom prst="rect">
            <a:avLst/>
          </a:prstGeom>
        </p:spPr>
        <p:txBody>
          <a:bodyPr spcFirstLastPara="1" wrap="square" lIns="91425" tIns="91425" rIns="91425" bIns="91425" anchor="t" anchorCtr="0">
            <a:noAutofit/>
          </a:bodyPr>
          <a:lstStyle/>
          <a:p>
            <a:pPr marL="0" lvl="0" indent="0">
              <a:spcAft>
                <a:spcPts val="1600"/>
              </a:spcAft>
            </a:pPr>
            <a:r>
              <a:rPr lang="en-CA" dirty="0"/>
              <a:t>Intelligent</a:t>
            </a:r>
            <a:r>
              <a:rPr lang="en" dirty="0"/>
              <a:t> tracker wi</a:t>
            </a:r>
            <a:r>
              <a:rPr lang="en-CA" dirty="0" err="1"/>
              <a:t>th</a:t>
            </a:r>
            <a:r>
              <a:rPr lang="en" dirty="0"/>
              <a:t> unique number for each art piece </a:t>
            </a:r>
            <a:endParaRPr dirty="0"/>
          </a:p>
        </p:txBody>
      </p:sp>
      <p:sp>
        <p:nvSpPr>
          <p:cNvPr id="19" name="Google Shape;149;p34">
            <a:extLst>
              <a:ext uri="{FF2B5EF4-FFF2-40B4-BE49-F238E27FC236}">
                <a16:creationId xmlns:a16="http://schemas.microsoft.com/office/drawing/2014/main" id="{8FC97241-C386-4929-A516-EE52A18850AE}"/>
              </a:ext>
            </a:extLst>
          </p:cNvPr>
          <p:cNvSpPr txBox="1">
            <a:spLocks/>
          </p:cNvSpPr>
          <p:nvPr/>
        </p:nvSpPr>
        <p:spPr>
          <a:xfrm>
            <a:off x="1111618" y="2225922"/>
            <a:ext cx="388247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dirty="0"/>
              <a:t>Track the transaction/trading records</a:t>
            </a:r>
          </a:p>
        </p:txBody>
      </p:sp>
      <p:pic>
        <p:nvPicPr>
          <p:cNvPr id="7" name="Graphic 6">
            <a:extLst>
              <a:ext uri="{FF2B5EF4-FFF2-40B4-BE49-F238E27FC236}">
                <a16:creationId xmlns:a16="http://schemas.microsoft.com/office/drawing/2014/main" id="{C92B38BC-D826-478A-9322-A936A7E11E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7613" y="2648048"/>
            <a:ext cx="2727078" cy="27270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3"/>
          <p:cNvSpPr txBox="1">
            <a:spLocks noGrp="1"/>
          </p:cNvSpPr>
          <p:nvPr>
            <p:ph type="title"/>
          </p:nvPr>
        </p:nvSpPr>
        <p:spPr>
          <a:xfrm>
            <a:off x="726225" y="438118"/>
            <a:ext cx="765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me</a:t>
            </a:r>
            <a:endParaRPr dirty="0"/>
          </a:p>
        </p:txBody>
      </p:sp>
      <p:sp>
        <p:nvSpPr>
          <p:cNvPr id="137" name="Google Shape;137;p33"/>
          <p:cNvSpPr txBox="1">
            <a:spLocks noGrp="1"/>
          </p:cNvSpPr>
          <p:nvPr>
            <p:ph type="body" idx="1"/>
          </p:nvPr>
        </p:nvSpPr>
        <p:spPr>
          <a:xfrm>
            <a:off x="694748" y="1158462"/>
            <a:ext cx="7718354" cy="3645243"/>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CA" sz="1400" dirty="0">
                <a:solidFill>
                  <a:srgbClr val="30394B"/>
                </a:solidFill>
              </a:rPr>
              <a:t>Previous work experience in </a:t>
            </a:r>
          </a:p>
          <a:p>
            <a:pPr marL="0" lvl="0" indent="0" algn="l" rtl="0">
              <a:lnSpc>
                <a:spcPct val="100000"/>
              </a:lnSpc>
              <a:spcBef>
                <a:spcPts val="0"/>
              </a:spcBef>
              <a:spcAft>
                <a:spcPts val="0"/>
              </a:spcAft>
              <a:buClr>
                <a:schemeClr val="dk1"/>
              </a:buClr>
              <a:buSzPts val="1100"/>
              <a:buFont typeface="Arial"/>
              <a:buNone/>
            </a:pPr>
            <a:r>
              <a:rPr lang="en-CA" sz="1400" dirty="0">
                <a:solidFill>
                  <a:srgbClr val="30394B"/>
                </a:solidFill>
              </a:rPr>
              <a:t>human recourses and data analysis fields</a:t>
            </a:r>
          </a:p>
          <a:p>
            <a:pPr marL="0" lvl="0" indent="0" algn="l" rtl="0">
              <a:lnSpc>
                <a:spcPct val="100000"/>
              </a:lnSpc>
              <a:spcBef>
                <a:spcPts val="0"/>
              </a:spcBef>
              <a:spcAft>
                <a:spcPts val="0"/>
              </a:spcAft>
              <a:buClr>
                <a:schemeClr val="dk1"/>
              </a:buClr>
              <a:buSzPts val="1100"/>
              <a:buFont typeface="Arial"/>
              <a:buNone/>
            </a:pPr>
            <a:endParaRPr lang="en-CA" sz="1400" dirty="0">
              <a:solidFill>
                <a:srgbClr val="30394B"/>
              </a:solidFill>
            </a:endParaRPr>
          </a:p>
          <a:p>
            <a:pPr marL="0" lvl="0" indent="0" algn="l" rtl="0">
              <a:lnSpc>
                <a:spcPct val="100000"/>
              </a:lnSpc>
              <a:spcBef>
                <a:spcPts val="0"/>
              </a:spcBef>
              <a:spcAft>
                <a:spcPts val="0"/>
              </a:spcAft>
              <a:buClr>
                <a:schemeClr val="dk1"/>
              </a:buClr>
              <a:buSzPts val="1100"/>
              <a:buFont typeface="Arial"/>
              <a:buNone/>
            </a:pPr>
            <a:r>
              <a:rPr lang="en-CA" sz="1400" dirty="0">
                <a:solidFill>
                  <a:srgbClr val="30394B"/>
                </a:solidFill>
              </a:rPr>
              <a:t>Bachelor Degree </a:t>
            </a:r>
          </a:p>
          <a:p>
            <a:pPr marL="171450" lvl="0" indent="-171450" algn="l" rtl="0">
              <a:lnSpc>
                <a:spcPct val="100000"/>
              </a:lnSpc>
              <a:spcBef>
                <a:spcPts val="0"/>
              </a:spcBef>
              <a:spcAft>
                <a:spcPts val="0"/>
              </a:spcAft>
              <a:buClr>
                <a:schemeClr val="dk1"/>
              </a:buClr>
              <a:buSzPts val="1100"/>
              <a:buFont typeface="Arial" panose="020B0604020202020204" pitchFamily="34" charset="0"/>
              <a:buChar char="•"/>
            </a:pPr>
            <a:r>
              <a:rPr lang="en-CA" sz="1400" dirty="0">
                <a:solidFill>
                  <a:srgbClr val="30394B"/>
                </a:solidFill>
              </a:rPr>
              <a:t>University of Toronto</a:t>
            </a:r>
          </a:p>
          <a:p>
            <a:pPr marL="171450" lvl="0" indent="-171450" algn="l" rtl="0">
              <a:lnSpc>
                <a:spcPct val="100000"/>
              </a:lnSpc>
              <a:spcBef>
                <a:spcPts val="0"/>
              </a:spcBef>
              <a:spcAft>
                <a:spcPts val="0"/>
              </a:spcAft>
              <a:buClr>
                <a:schemeClr val="dk1"/>
              </a:buClr>
              <a:buSzPts val="1100"/>
              <a:buFont typeface="Arial" panose="020B0604020202020204" pitchFamily="34" charset="0"/>
              <a:buChar char="•"/>
            </a:pPr>
            <a:r>
              <a:rPr lang="en-CA" sz="1400" dirty="0">
                <a:solidFill>
                  <a:srgbClr val="30394B"/>
                </a:solidFill>
              </a:rPr>
              <a:t>Economics and Environment </a:t>
            </a:r>
          </a:p>
          <a:p>
            <a:pPr marL="0" lvl="0" indent="0" algn="l" rtl="0">
              <a:lnSpc>
                <a:spcPct val="100000"/>
              </a:lnSpc>
              <a:spcBef>
                <a:spcPts val="0"/>
              </a:spcBef>
              <a:spcAft>
                <a:spcPts val="0"/>
              </a:spcAft>
              <a:buClr>
                <a:schemeClr val="dk1"/>
              </a:buClr>
              <a:buSzPts val="1100"/>
              <a:buFont typeface="Arial"/>
              <a:buNone/>
            </a:pPr>
            <a:endParaRPr lang="en-CA" sz="1400" dirty="0">
              <a:solidFill>
                <a:srgbClr val="30394B"/>
              </a:solidFill>
            </a:endParaRPr>
          </a:p>
          <a:p>
            <a:pPr marL="0" lvl="0" indent="0" algn="l" rtl="0">
              <a:lnSpc>
                <a:spcPct val="100000"/>
              </a:lnSpc>
              <a:spcBef>
                <a:spcPts val="0"/>
              </a:spcBef>
              <a:spcAft>
                <a:spcPts val="0"/>
              </a:spcAft>
              <a:buClr>
                <a:schemeClr val="dk1"/>
              </a:buClr>
              <a:buSzPts val="1100"/>
              <a:buFont typeface="Arial"/>
              <a:buNone/>
            </a:pPr>
            <a:r>
              <a:rPr lang="en-CA" sz="1400" dirty="0">
                <a:solidFill>
                  <a:srgbClr val="30394B"/>
                </a:solidFill>
              </a:rPr>
              <a:t>Master Degree</a:t>
            </a:r>
          </a:p>
          <a:p>
            <a:pPr marL="171450" lvl="0" indent="-171450" algn="l" rtl="0">
              <a:lnSpc>
                <a:spcPct val="100000"/>
              </a:lnSpc>
              <a:spcBef>
                <a:spcPts val="0"/>
              </a:spcBef>
              <a:spcAft>
                <a:spcPts val="0"/>
              </a:spcAft>
              <a:buClr>
                <a:schemeClr val="dk1"/>
              </a:buClr>
              <a:buSzPts val="1100"/>
              <a:buFont typeface="Arial" panose="020B0604020202020204" pitchFamily="34" charset="0"/>
              <a:buChar char="•"/>
            </a:pPr>
            <a:r>
              <a:rPr lang="en-CA" sz="1400" dirty="0">
                <a:solidFill>
                  <a:srgbClr val="30394B"/>
                </a:solidFill>
              </a:rPr>
              <a:t>The Chinese University of Hong Kong</a:t>
            </a:r>
          </a:p>
          <a:p>
            <a:pPr marL="171450" lvl="0" indent="-171450" algn="l" rtl="0">
              <a:lnSpc>
                <a:spcPct val="100000"/>
              </a:lnSpc>
              <a:spcBef>
                <a:spcPts val="0"/>
              </a:spcBef>
              <a:spcAft>
                <a:spcPts val="0"/>
              </a:spcAft>
              <a:buClr>
                <a:schemeClr val="dk1"/>
              </a:buClr>
              <a:buSzPts val="1100"/>
              <a:buFont typeface="Arial" panose="020B0604020202020204" pitchFamily="34" charset="0"/>
              <a:buChar char="•"/>
            </a:pPr>
            <a:r>
              <a:rPr lang="en-CA" sz="1400" dirty="0">
                <a:solidFill>
                  <a:srgbClr val="30394B"/>
                </a:solidFill>
              </a:rPr>
              <a:t>Information Technology Management </a:t>
            </a:r>
          </a:p>
          <a:p>
            <a:pPr marL="0" lvl="0" indent="0" algn="l" rtl="0">
              <a:lnSpc>
                <a:spcPct val="100000"/>
              </a:lnSpc>
              <a:spcBef>
                <a:spcPts val="0"/>
              </a:spcBef>
              <a:spcAft>
                <a:spcPts val="0"/>
              </a:spcAft>
              <a:buClr>
                <a:schemeClr val="dk1"/>
              </a:buClr>
              <a:buSzPts val="1100"/>
              <a:buFont typeface="Arial"/>
              <a:buNone/>
            </a:pPr>
            <a:endParaRPr lang="en-CA" sz="1400" dirty="0">
              <a:solidFill>
                <a:srgbClr val="30394B"/>
              </a:solidFill>
            </a:endParaRPr>
          </a:p>
          <a:p>
            <a:pPr marL="0" lvl="0" indent="0" algn="l" rtl="0">
              <a:lnSpc>
                <a:spcPct val="100000"/>
              </a:lnSpc>
              <a:spcBef>
                <a:spcPts val="0"/>
              </a:spcBef>
              <a:spcAft>
                <a:spcPts val="0"/>
              </a:spcAft>
              <a:buClr>
                <a:schemeClr val="dk1"/>
              </a:buClr>
              <a:buSzPts val="1100"/>
              <a:buFont typeface="Arial"/>
              <a:buNone/>
            </a:pPr>
            <a:r>
              <a:rPr lang="en-CA" sz="1400" dirty="0">
                <a:solidFill>
                  <a:srgbClr val="30394B"/>
                </a:solidFill>
              </a:rPr>
              <a:t>Blockchain Development Cert</a:t>
            </a:r>
          </a:p>
          <a:p>
            <a:pPr marL="171450" lvl="0" indent="-171450" algn="l" rtl="0">
              <a:lnSpc>
                <a:spcPct val="100000"/>
              </a:lnSpc>
              <a:spcBef>
                <a:spcPts val="0"/>
              </a:spcBef>
              <a:spcAft>
                <a:spcPts val="0"/>
              </a:spcAft>
              <a:buClr>
                <a:schemeClr val="dk1"/>
              </a:buClr>
              <a:buSzPts val="1100"/>
              <a:buFont typeface="Arial" panose="020B0604020202020204" pitchFamily="34" charset="0"/>
              <a:buChar char="•"/>
            </a:pPr>
            <a:r>
              <a:rPr lang="en-CA" sz="1400" dirty="0">
                <a:solidFill>
                  <a:srgbClr val="30394B"/>
                </a:solidFill>
              </a:rPr>
              <a:t>George Brown College</a:t>
            </a:r>
          </a:p>
          <a:p>
            <a:pPr marL="171450" lvl="0" indent="-171450" algn="l" rtl="0">
              <a:lnSpc>
                <a:spcPct val="100000"/>
              </a:lnSpc>
              <a:spcBef>
                <a:spcPts val="0"/>
              </a:spcBef>
              <a:spcAft>
                <a:spcPts val="0"/>
              </a:spcAft>
              <a:buClr>
                <a:schemeClr val="dk1"/>
              </a:buClr>
              <a:buSzPts val="1100"/>
              <a:buFont typeface="Arial" panose="020B0604020202020204" pitchFamily="34" charset="0"/>
              <a:buChar char="•"/>
            </a:pPr>
            <a:r>
              <a:rPr lang="en-CA" sz="1400" dirty="0">
                <a:solidFill>
                  <a:srgbClr val="30394B"/>
                </a:solidFill>
              </a:rPr>
              <a:t>Graduating Dec 2020</a:t>
            </a:r>
          </a:p>
          <a:p>
            <a:pPr marL="0" lvl="0" indent="0" algn="l" rtl="0">
              <a:lnSpc>
                <a:spcPct val="100000"/>
              </a:lnSpc>
              <a:spcBef>
                <a:spcPts val="0"/>
              </a:spcBef>
              <a:spcAft>
                <a:spcPts val="0"/>
              </a:spcAft>
              <a:buClr>
                <a:schemeClr val="dk1"/>
              </a:buClr>
              <a:buSzPts val="1100"/>
              <a:buFont typeface="Arial"/>
              <a:buNone/>
            </a:pPr>
            <a:endParaRPr lang="en-CA" sz="1400" dirty="0">
              <a:solidFill>
                <a:srgbClr val="30394B"/>
              </a:solidFill>
            </a:endParaRPr>
          </a:p>
          <a:p>
            <a:pPr marL="0" lvl="0" indent="0" algn="l" rtl="0">
              <a:lnSpc>
                <a:spcPct val="100000"/>
              </a:lnSpc>
              <a:spcBef>
                <a:spcPts val="0"/>
              </a:spcBef>
              <a:spcAft>
                <a:spcPts val="0"/>
              </a:spcAft>
              <a:buClr>
                <a:schemeClr val="dk1"/>
              </a:buClr>
              <a:buSzPts val="1100"/>
              <a:buFont typeface="Arial"/>
              <a:buNone/>
            </a:pPr>
            <a:endParaRPr lang="en-CA" dirty="0">
              <a:solidFill>
                <a:srgbClr val="30394B"/>
              </a:solidFill>
            </a:endParaRPr>
          </a:p>
          <a:p>
            <a:pPr marL="0" lvl="0" indent="0" algn="l" rtl="0">
              <a:lnSpc>
                <a:spcPct val="100000"/>
              </a:lnSpc>
              <a:spcBef>
                <a:spcPts val="0"/>
              </a:spcBef>
              <a:spcAft>
                <a:spcPts val="0"/>
              </a:spcAft>
              <a:buClr>
                <a:schemeClr val="dk1"/>
              </a:buClr>
              <a:buSzPts val="1100"/>
              <a:buFont typeface="Arial"/>
              <a:buNone/>
            </a:pPr>
            <a:endParaRPr lang="en-CA" dirty="0">
              <a:solidFill>
                <a:srgbClr val="30394B"/>
              </a:solidFill>
            </a:endParaRPr>
          </a:p>
        </p:txBody>
      </p:sp>
      <p:pic>
        <p:nvPicPr>
          <p:cNvPr id="3" name="Picture 2" descr="A close up of a person&#10;&#10;Description automatically generated">
            <a:extLst>
              <a:ext uri="{FF2B5EF4-FFF2-40B4-BE49-F238E27FC236}">
                <a16:creationId xmlns:a16="http://schemas.microsoft.com/office/drawing/2014/main" id="{828E108C-12C1-4FCA-9D9C-1A4B6B669249}"/>
              </a:ext>
            </a:extLst>
          </p:cNvPr>
          <p:cNvPicPr>
            <a:picLocks noChangeAspect="1"/>
          </p:cNvPicPr>
          <p:nvPr/>
        </p:nvPicPr>
        <p:blipFill>
          <a:blip r:embed="rId3"/>
          <a:stretch>
            <a:fillRect/>
          </a:stretch>
        </p:blipFill>
        <p:spPr>
          <a:xfrm>
            <a:off x="5559529" y="1740310"/>
            <a:ext cx="1859524" cy="18595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19" name="Title 18">
            <a:extLst>
              <a:ext uri="{FF2B5EF4-FFF2-40B4-BE49-F238E27FC236}">
                <a16:creationId xmlns:a16="http://schemas.microsoft.com/office/drawing/2014/main" id="{A3E20867-CBA4-4BD8-AF09-4B821E7DAEA0}"/>
              </a:ext>
            </a:extLst>
          </p:cNvPr>
          <p:cNvSpPr>
            <a:spLocks noGrp="1"/>
          </p:cNvSpPr>
          <p:nvPr>
            <p:ph type="title"/>
          </p:nvPr>
        </p:nvSpPr>
        <p:spPr>
          <a:xfrm>
            <a:off x="936618" y="300413"/>
            <a:ext cx="7731900" cy="572700"/>
          </a:xfrm>
        </p:spPr>
        <p:txBody>
          <a:bodyPr/>
          <a:lstStyle/>
          <a:p>
            <a:r>
              <a:rPr lang="en-CA" dirty="0"/>
              <a:t>Current Problems</a:t>
            </a:r>
          </a:p>
        </p:txBody>
      </p:sp>
      <p:sp>
        <p:nvSpPr>
          <p:cNvPr id="45" name="TextBox 44">
            <a:extLst>
              <a:ext uri="{FF2B5EF4-FFF2-40B4-BE49-F238E27FC236}">
                <a16:creationId xmlns:a16="http://schemas.microsoft.com/office/drawing/2014/main" id="{9E67E946-0F48-4B6E-B3A9-D2D0564E828C}"/>
              </a:ext>
            </a:extLst>
          </p:cNvPr>
          <p:cNvSpPr txBox="1"/>
          <p:nvPr/>
        </p:nvSpPr>
        <p:spPr>
          <a:xfrm>
            <a:off x="168927" y="824418"/>
            <a:ext cx="6755748" cy="4160113"/>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US" sz="1500" dirty="0">
                <a:solidFill>
                  <a:srgbClr val="434343"/>
                </a:solidFill>
                <a:latin typeface="Quicksand Light"/>
                <a:sym typeface="Quicksand Light"/>
              </a:rPr>
              <a:t>Art sales in the online market amounted to $4.64 billion in 2018 and is forecasted to increase to a total of $9.32 billion by 2024 - Statista  </a:t>
            </a:r>
          </a:p>
          <a:p>
            <a:pPr marL="0" lvl="0" indent="0" algn="l" rtl="0">
              <a:spcBef>
                <a:spcPts val="0"/>
              </a:spcBef>
              <a:spcAft>
                <a:spcPts val="0"/>
              </a:spcAft>
              <a:buClr>
                <a:schemeClr val="dk1"/>
              </a:buClr>
              <a:buSzPts val="1100"/>
              <a:buFont typeface="Arial"/>
              <a:buNone/>
            </a:pPr>
            <a:endParaRPr lang="en-US" sz="1500" dirty="0">
              <a:solidFill>
                <a:srgbClr val="434343"/>
              </a:solidFill>
              <a:latin typeface="Quicksand Light"/>
              <a:sym typeface="Quicksand Light"/>
            </a:endParaRPr>
          </a:p>
          <a:p>
            <a:pPr marL="0" lvl="0" indent="0" algn="l" rtl="0">
              <a:spcBef>
                <a:spcPts val="0"/>
              </a:spcBef>
              <a:spcAft>
                <a:spcPts val="0"/>
              </a:spcAft>
              <a:buClr>
                <a:schemeClr val="dk1"/>
              </a:buClr>
              <a:buSzPts val="1100"/>
              <a:buFont typeface="Arial"/>
              <a:buNone/>
            </a:pPr>
            <a:r>
              <a:rPr lang="en-US" sz="1500" dirty="0">
                <a:solidFill>
                  <a:srgbClr val="434343"/>
                </a:solidFill>
                <a:latin typeface="Quicksand Light"/>
                <a:sym typeface="Quicksand Light"/>
              </a:rPr>
              <a:t>For art market, problems are: </a:t>
            </a:r>
          </a:p>
          <a:p>
            <a:pPr>
              <a:spcBef>
                <a:spcPts val="1600"/>
              </a:spcBef>
              <a:buClr>
                <a:schemeClr val="lt2"/>
              </a:buClr>
              <a:buFont typeface="Quicksand Light"/>
              <a:buChar char="●"/>
            </a:pPr>
            <a:r>
              <a:rPr lang="en-US" sz="1500" dirty="0">
                <a:solidFill>
                  <a:srgbClr val="434343"/>
                </a:solidFill>
                <a:latin typeface="Quicksand Light"/>
                <a:sym typeface="Quicksand Light"/>
              </a:rPr>
              <a:t> Difficulty to verify authenticity and provenance</a:t>
            </a:r>
          </a:p>
          <a:p>
            <a:pPr marL="127000">
              <a:spcBef>
                <a:spcPts val="1600"/>
              </a:spcBef>
              <a:buClr>
                <a:schemeClr val="lt2"/>
              </a:buClr>
            </a:pPr>
            <a:r>
              <a:rPr lang="en-US" sz="1500" dirty="0">
                <a:solidFill>
                  <a:srgbClr val="434343"/>
                </a:solidFill>
                <a:latin typeface="Quicksand Light"/>
              </a:rPr>
              <a:t>“over 50% of the artworks it had examined were either forged or not attributed to the correct artist. Provenance and authenticity are the main parts to determine the artwork’s value. ” - The Fine Arts Expert Institute (FAEI)  </a:t>
            </a:r>
            <a:endParaRPr lang="en-US" sz="1500" dirty="0">
              <a:solidFill>
                <a:srgbClr val="434343"/>
              </a:solidFill>
              <a:latin typeface="Quicksand Light"/>
              <a:sym typeface="Quicksand Light"/>
            </a:endParaRPr>
          </a:p>
          <a:p>
            <a:pPr marL="127000" indent="0">
              <a:spcBef>
                <a:spcPts val="1600"/>
              </a:spcBef>
              <a:buClr>
                <a:schemeClr val="lt2"/>
              </a:buClr>
            </a:pPr>
            <a:r>
              <a:rPr lang="en-US" sz="1500" dirty="0">
                <a:solidFill>
                  <a:srgbClr val="434343"/>
                </a:solidFill>
                <a:latin typeface="Quicksand Light"/>
                <a:sym typeface="Quicksand Light"/>
              </a:rPr>
              <a:t>“A real good reproduction can fool a lot of experts,” said John </a:t>
            </a:r>
            <a:r>
              <a:rPr lang="en-US" sz="1500" dirty="0" err="1">
                <a:solidFill>
                  <a:srgbClr val="434343"/>
                </a:solidFill>
                <a:latin typeface="Quicksand Light"/>
                <a:sym typeface="Quicksand Light"/>
              </a:rPr>
              <a:t>Szoke</a:t>
            </a:r>
            <a:r>
              <a:rPr lang="en-US" sz="1500" dirty="0">
                <a:solidFill>
                  <a:srgbClr val="434343"/>
                </a:solidFill>
                <a:latin typeface="Quicksand Light"/>
                <a:sym typeface="Quicksand Light"/>
              </a:rPr>
              <a:t>, a Manhattan dealer in Picasso and Edvard Munch prints.  </a:t>
            </a:r>
            <a:r>
              <a:rPr lang="en-CA" sz="1500" dirty="0">
                <a:solidFill>
                  <a:srgbClr val="434343"/>
                </a:solidFill>
                <a:latin typeface="Quicksand Light"/>
              </a:rPr>
              <a:t> </a:t>
            </a:r>
          </a:p>
          <a:p>
            <a:pPr>
              <a:buClr>
                <a:schemeClr val="lt2"/>
              </a:buClr>
              <a:buFont typeface="Quicksand Light"/>
              <a:buChar char="●"/>
            </a:pPr>
            <a:r>
              <a:rPr lang="en-CA" sz="1500" dirty="0">
                <a:solidFill>
                  <a:srgbClr val="434343"/>
                </a:solidFill>
                <a:latin typeface="Quicksand Light"/>
              </a:rPr>
              <a:t> High commission from third party </a:t>
            </a:r>
          </a:p>
          <a:p>
            <a:pPr>
              <a:buClr>
                <a:schemeClr val="lt2"/>
              </a:buClr>
              <a:buFont typeface="Quicksand Light"/>
              <a:buChar char="●"/>
            </a:pPr>
            <a:r>
              <a:rPr lang="en-CA" sz="1500" dirty="0">
                <a:solidFill>
                  <a:srgbClr val="434343"/>
                </a:solidFill>
                <a:latin typeface="Quicksand Light"/>
              </a:rPr>
              <a:t> Overvalued - Loss of money</a:t>
            </a:r>
          </a:p>
          <a:p>
            <a:pPr marL="127000" indent="0">
              <a:spcBef>
                <a:spcPts val="1600"/>
              </a:spcBef>
              <a:buClr>
                <a:schemeClr val="lt2"/>
              </a:buClr>
            </a:pPr>
            <a:endParaRPr lang="en-US" sz="1600" dirty="0">
              <a:solidFill>
                <a:srgbClr val="434343"/>
              </a:solidFill>
              <a:latin typeface="Quicksand Light"/>
              <a:sym typeface="Quicksand Light"/>
            </a:endParaRPr>
          </a:p>
        </p:txBody>
      </p:sp>
      <p:pic>
        <p:nvPicPr>
          <p:cNvPr id="31" name="Graphic 30">
            <a:extLst>
              <a:ext uri="{FF2B5EF4-FFF2-40B4-BE49-F238E27FC236}">
                <a16:creationId xmlns:a16="http://schemas.microsoft.com/office/drawing/2014/main" id="{575060C5-D756-4A4F-93A2-045CD14E51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9275" y="1602771"/>
            <a:ext cx="2678718" cy="2678718"/>
          </a:xfrm>
          <a:prstGeom prst="rect">
            <a:avLst/>
          </a:prstGeom>
        </p:spPr>
      </p:pic>
      <p:sp>
        <p:nvSpPr>
          <p:cNvPr id="32" name="TextBox 31">
            <a:extLst>
              <a:ext uri="{FF2B5EF4-FFF2-40B4-BE49-F238E27FC236}">
                <a16:creationId xmlns:a16="http://schemas.microsoft.com/office/drawing/2014/main" id="{702CE134-A6EC-42B9-BF4F-1EECCD1603A7}"/>
              </a:ext>
            </a:extLst>
          </p:cNvPr>
          <p:cNvSpPr txBox="1"/>
          <p:nvPr/>
        </p:nvSpPr>
        <p:spPr>
          <a:xfrm>
            <a:off x="99167" y="4632403"/>
            <a:ext cx="8289976" cy="723275"/>
          </a:xfrm>
          <a:prstGeom prst="rect">
            <a:avLst/>
          </a:prstGeom>
          <a:noFill/>
        </p:spPr>
        <p:txBody>
          <a:bodyPr wrap="square" rtlCol="0">
            <a:spAutoFit/>
          </a:bodyPr>
          <a:lstStyle/>
          <a:p>
            <a:pPr lvl="0">
              <a:buClr>
                <a:schemeClr val="lt2"/>
              </a:buClr>
            </a:pPr>
            <a:r>
              <a:rPr lang="en-CA" sz="900" dirty="0">
                <a:solidFill>
                  <a:srgbClr val="434343"/>
                </a:solidFill>
                <a:latin typeface="Quicksand Light"/>
              </a:rPr>
              <a:t>1. https://www.nytimes.com/2020/01/24/arts/design/fake-art-prints.html</a:t>
            </a:r>
          </a:p>
          <a:p>
            <a:pPr lvl="0">
              <a:buClr>
                <a:schemeClr val="lt2"/>
              </a:buClr>
            </a:pPr>
            <a:r>
              <a:rPr lang="en-CA" sz="900" dirty="0">
                <a:solidFill>
                  <a:srgbClr val="434343"/>
                </a:solidFill>
                <a:latin typeface="Quicksand Light"/>
              </a:rPr>
              <a:t>2. https://artbasel.com/news/blockchain-artworld-cryptocurrency-cryptokitties</a:t>
            </a:r>
          </a:p>
          <a:p>
            <a:pPr lvl="0">
              <a:buClr>
                <a:schemeClr val="lt2"/>
              </a:buClr>
            </a:pPr>
            <a:r>
              <a:rPr lang="en-CA" sz="900" dirty="0">
                <a:solidFill>
                  <a:srgbClr val="434343"/>
                </a:solidFill>
                <a:latin typeface="Quicksand Light"/>
              </a:rPr>
              <a:t>3. https://www.forbes.com/sites/michaelhaley/2020/01/30/digital-art-framed-and-collected-on-blockchain/#79b0f0f38d90 </a:t>
            </a:r>
            <a:endParaRPr lang="en-US" sz="900" dirty="0">
              <a:solidFill>
                <a:srgbClr val="434343"/>
              </a:solidFill>
              <a:latin typeface="Quicksand Light"/>
            </a:endParaRPr>
          </a:p>
          <a:p>
            <a:endParaRPr lang="en-CA"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49"/>
          <p:cNvPicPr preferRelativeResize="0"/>
          <p:nvPr/>
        </p:nvPicPr>
        <p:blipFill>
          <a:blip r:embed="rId3">
            <a:alphaModFix/>
          </a:blip>
          <a:stretch>
            <a:fillRect/>
          </a:stretch>
        </p:blipFill>
        <p:spPr>
          <a:xfrm>
            <a:off x="7927539" y="483806"/>
            <a:ext cx="1541375" cy="966200"/>
          </a:xfrm>
          <a:prstGeom prst="rect">
            <a:avLst/>
          </a:prstGeom>
          <a:noFill/>
          <a:ln>
            <a:noFill/>
          </a:ln>
        </p:spPr>
      </p:pic>
      <p:pic>
        <p:nvPicPr>
          <p:cNvPr id="434" name="Google Shape;434;p49"/>
          <p:cNvPicPr preferRelativeResize="0"/>
          <p:nvPr/>
        </p:nvPicPr>
        <p:blipFill>
          <a:blip r:embed="rId4">
            <a:alphaModFix/>
          </a:blip>
          <a:stretch>
            <a:fillRect/>
          </a:stretch>
        </p:blipFill>
        <p:spPr>
          <a:xfrm>
            <a:off x="6493633" y="3785198"/>
            <a:ext cx="1541374" cy="966200"/>
          </a:xfrm>
          <a:prstGeom prst="rect">
            <a:avLst/>
          </a:prstGeom>
          <a:noFill/>
          <a:ln>
            <a:noFill/>
          </a:ln>
        </p:spPr>
      </p:pic>
      <p:pic>
        <p:nvPicPr>
          <p:cNvPr id="435" name="Google Shape;435;p49"/>
          <p:cNvPicPr preferRelativeResize="0"/>
          <p:nvPr/>
        </p:nvPicPr>
        <p:blipFill>
          <a:blip r:embed="rId5">
            <a:alphaModFix/>
          </a:blip>
          <a:stretch>
            <a:fillRect/>
          </a:stretch>
        </p:blipFill>
        <p:spPr>
          <a:xfrm>
            <a:off x="7038616" y="4268298"/>
            <a:ext cx="1847400" cy="1074450"/>
          </a:xfrm>
          <a:prstGeom prst="rect">
            <a:avLst/>
          </a:prstGeom>
          <a:noFill/>
          <a:ln>
            <a:noFill/>
          </a:ln>
        </p:spPr>
      </p:pic>
      <p:sp>
        <p:nvSpPr>
          <p:cNvPr id="436" name="Google Shape;436;p49"/>
          <p:cNvSpPr txBox="1">
            <a:spLocks noGrp="1"/>
          </p:cNvSpPr>
          <p:nvPr>
            <p:ph type="title"/>
          </p:nvPr>
        </p:nvSpPr>
        <p:spPr>
          <a:xfrm>
            <a:off x="726225" y="438312"/>
            <a:ext cx="26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Solution </a:t>
            </a:r>
            <a:endParaRPr dirty="0"/>
          </a:p>
        </p:txBody>
      </p:sp>
      <p:sp>
        <p:nvSpPr>
          <p:cNvPr id="9" name="Google Shape;408;p48">
            <a:extLst>
              <a:ext uri="{FF2B5EF4-FFF2-40B4-BE49-F238E27FC236}">
                <a16:creationId xmlns:a16="http://schemas.microsoft.com/office/drawing/2014/main" id="{91099B1D-BBF7-4C7A-BD76-B15D3DA5AC24}"/>
              </a:ext>
            </a:extLst>
          </p:cNvPr>
          <p:cNvSpPr txBox="1">
            <a:spLocks/>
          </p:cNvSpPr>
          <p:nvPr/>
        </p:nvSpPr>
        <p:spPr>
          <a:xfrm>
            <a:off x="557898" y="736032"/>
            <a:ext cx="7299016" cy="3049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buNone/>
            </a:pPr>
            <a:endParaRPr lang="en-US" dirty="0"/>
          </a:p>
          <a:p>
            <a:pPr>
              <a:buClr>
                <a:schemeClr val="lt2"/>
              </a:buClr>
            </a:pPr>
            <a:r>
              <a:rPr lang="en-US" sz="2000" dirty="0"/>
              <a:t>A digital art market platform for users to buy and sell, using blockchains as a means of recording and sharing secure, authentic proof of origin and provenance for artworks </a:t>
            </a:r>
          </a:p>
          <a:p>
            <a:pPr>
              <a:buClr>
                <a:schemeClr val="lt2"/>
              </a:buClr>
            </a:pPr>
            <a:r>
              <a:rPr lang="en-US" sz="2000" dirty="0"/>
              <a:t>Based on NFT(non-fungible tokens) - represent the digital ownership of the artwork, and tracing the details of artworks </a:t>
            </a:r>
          </a:p>
          <a:p>
            <a:pPr>
              <a:buClr>
                <a:schemeClr val="lt2"/>
              </a:buClr>
            </a:pPr>
            <a:r>
              <a:rPr lang="en-US" sz="2000" dirty="0"/>
              <a:t>The goal to utilize the revolutionary technology to bring more transparency to art markets and fight fraud.</a:t>
            </a:r>
          </a:p>
          <a:p>
            <a:pPr>
              <a:buClr>
                <a:schemeClr val="lt2"/>
              </a:buClr>
              <a:buFont typeface="Quicksand Light"/>
              <a:buChar char="●"/>
            </a:pPr>
            <a:endParaRPr lang="en-CA" sz="2000" dirty="0"/>
          </a:p>
          <a:p>
            <a:pPr marL="0" indent="0">
              <a:spcAft>
                <a:spcPts val="1600"/>
              </a:spcAft>
              <a:buNone/>
            </a:pPr>
            <a:endParaRPr lang="en-US" dirty="0"/>
          </a:p>
          <a:p>
            <a:pPr marL="0" indent="0" algn="r">
              <a:spcAft>
                <a:spcPts val="1600"/>
              </a:spcAft>
              <a:buFont typeface="Quicksand Light"/>
              <a:buNone/>
            </a:pPr>
            <a:r>
              <a:rPr lang="en-US" dirty="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60"/>
          <p:cNvSpPr txBox="1">
            <a:spLocks noGrp="1"/>
          </p:cNvSpPr>
          <p:nvPr>
            <p:ph type="title"/>
          </p:nvPr>
        </p:nvSpPr>
        <p:spPr>
          <a:xfrm>
            <a:off x="467280" y="357392"/>
            <a:ext cx="3135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System Process</a:t>
            </a:r>
            <a:endParaRPr dirty="0"/>
          </a:p>
        </p:txBody>
      </p:sp>
      <p:pic>
        <p:nvPicPr>
          <p:cNvPr id="7" name="Picture 6" descr="A picture containing clock&#10;&#10;Description automatically generated">
            <a:extLst>
              <a:ext uri="{FF2B5EF4-FFF2-40B4-BE49-F238E27FC236}">
                <a16:creationId xmlns:a16="http://schemas.microsoft.com/office/drawing/2014/main" id="{9A1972AA-AF73-4E71-8D97-BE730206D6C9}"/>
              </a:ext>
            </a:extLst>
          </p:cNvPr>
          <p:cNvPicPr>
            <a:picLocks noChangeAspect="1"/>
          </p:cNvPicPr>
          <p:nvPr/>
        </p:nvPicPr>
        <p:blipFill>
          <a:blip r:embed="rId3"/>
          <a:stretch>
            <a:fillRect/>
          </a:stretch>
        </p:blipFill>
        <p:spPr>
          <a:xfrm>
            <a:off x="1280863" y="1090952"/>
            <a:ext cx="6390387" cy="3761234"/>
          </a:xfrm>
          <a:prstGeom prst="rect">
            <a:avLst/>
          </a:prstGeom>
        </p:spPr>
      </p:pic>
    </p:spTree>
    <p:extLst>
      <p:ext uri="{BB962C8B-B14F-4D97-AF65-F5344CB8AC3E}">
        <p14:creationId xmlns:p14="http://schemas.microsoft.com/office/powerpoint/2010/main" val="3081769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67"/>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blockchain?</a:t>
            </a:r>
            <a:endParaRPr dirty="0"/>
          </a:p>
        </p:txBody>
      </p:sp>
      <p:sp>
        <p:nvSpPr>
          <p:cNvPr id="921" name="Google Shape;921;p67"/>
          <p:cNvSpPr txBox="1">
            <a:spLocks noGrp="1"/>
          </p:cNvSpPr>
          <p:nvPr>
            <p:ph type="subTitle" idx="1"/>
          </p:nvPr>
        </p:nvSpPr>
        <p:spPr>
          <a:xfrm>
            <a:off x="1162675" y="1462050"/>
            <a:ext cx="2965500" cy="39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Non-blockchain  </a:t>
            </a:r>
            <a:endParaRPr dirty="0"/>
          </a:p>
        </p:txBody>
      </p:sp>
      <p:sp>
        <p:nvSpPr>
          <p:cNvPr id="922" name="Google Shape;922;p67"/>
          <p:cNvSpPr txBox="1">
            <a:spLocks noGrp="1"/>
          </p:cNvSpPr>
          <p:nvPr>
            <p:ph type="subTitle" idx="3"/>
          </p:nvPr>
        </p:nvSpPr>
        <p:spPr>
          <a:xfrm>
            <a:off x="4939598" y="1462050"/>
            <a:ext cx="3484800" cy="39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Blockchain</a:t>
            </a:r>
            <a:endParaRPr dirty="0"/>
          </a:p>
        </p:txBody>
      </p:sp>
      <p:sp>
        <p:nvSpPr>
          <p:cNvPr id="923" name="Google Shape;923;p67"/>
          <p:cNvSpPr txBox="1">
            <a:spLocks noGrp="1"/>
          </p:cNvSpPr>
          <p:nvPr>
            <p:ph type="subTitle" idx="2"/>
          </p:nvPr>
        </p:nvSpPr>
        <p:spPr>
          <a:xfrm>
            <a:off x="1018888" y="1815999"/>
            <a:ext cx="3253074" cy="2041625"/>
          </a:xfrm>
          <a:prstGeom prst="rect">
            <a:avLst/>
          </a:prstGeom>
        </p:spPr>
        <p:txBody>
          <a:bodyPr spcFirstLastPara="1" wrap="square" lIns="91425" tIns="91425" rIns="91425" bIns="91425" anchor="t" anchorCtr="0">
            <a:noAutofit/>
          </a:bodyPr>
          <a:lstStyle/>
          <a:p>
            <a:pPr indent="-317500">
              <a:buClr>
                <a:schemeClr val="lt2"/>
              </a:buClr>
              <a:buSzPts val="1400"/>
              <a:buFont typeface="Quicksand Light"/>
              <a:buChar char="●"/>
            </a:pPr>
            <a:r>
              <a:rPr lang="en-CA" dirty="0">
                <a:uFill>
                  <a:noFill/>
                </a:uFill>
              </a:rPr>
              <a:t>Art detail could be </a:t>
            </a:r>
            <a:r>
              <a:rPr lang="en" dirty="0">
                <a:uFill>
                  <a:noFill/>
                </a:uFill>
              </a:rPr>
              <a:t>manipulated</a:t>
            </a:r>
          </a:p>
          <a:p>
            <a:pPr marL="139700" lvl="0" indent="0" algn="l" rtl="0">
              <a:spcBef>
                <a:spcPts val="0"/>
              </a:spcBef>
              <a:spcAft>
                <a:spcPts val="0"/>
              </a:spcAft>
              <a:buClr>
                <a:schemeClr val="lt2"/>
              </a:buClr>
              <a:buSzPts val="1400"/>
            </a:pPr>
            <a:r>
              <a:rPr lang="en-CA" dirty="0">
                <a:uFill>
                  <a:noFill/>
                </a:uFill>
              </a:rPr>
              <a:t>       – significantly affect its value  </a:t>
            </a:r>
            <a:endParaRPr lang="en-US" dirty="0"/>
          </a:p>
          <a:p>
            <a:pPr indent="-317500">
              <a:buClr>
                <a:schemeClr val="lt2"/>
              </a:buClr>
              <a:buSzPts val="1400"/>
              <a:buFont typeface="Quicksand Light"/>
              <a:buChar char="●"/>
            </a:pPr>
            <a:r>
              <a:rPr lang="en" dirty="0">
                <a:uFill>
                  <a:noFill/>
                </a:uFill>
              </a:rPr>
              <a:t>Forgery Issue</a:t>
            </a:r>
          </a:p>
          <a:p>
            <a:pPr indent="-317500">
              <a:buClr>
                <a:schemeClr val="lt2"/>
              </a:buClr>
              <a:buSzPts val="1400"/>
              <a:buFont typeface="Quicksand Light"/>
              <a:buChar char="●"/>
            </a:pPr>
            <a:r>
              <a:rPr lang="en-US" dirty="0">
                <a:uFill>
                  <a:noFill/>
                </a:uFill>
              </a:rPr>
              <a:t>Unreliable intermediary agent/company</a:t>
            </a:r>
            <a:endParaRPr lang="en-US" dirty="0"/>
          </a:p>
        </p:txBody>
      </p:sp>
      <p:sp>
        <p:nvSpPr>
          <p:cNvPr id="924" name="Google Shape;924;p67"/>
          <p:cNvSpPr txBox="1">
            <a:spLocks noGrp="1"/>
          </p:cNvSpPr>
          <p:nvPr>
            <p:ph type="subTitle" idx="4"/>
          </p:nvPr>
        </p:nvSpPr>
        <p:spPr>
          <a:xfrm>
            <a:off x="4823625" y="1815999"/>
            <a:ext cx="2847380" cy="2460726"/>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Font typeface="Quicksand Light"/>
              <a:buChar char="●"/>
            </a:pPr>
            <a:r>
              <a:rPr lang="en-US" sz="1400" dirty="0">
                <a:solidFill>
                  <a:srgbClr val="434343"/>
                </a:solidFill>
                <a:latin typeface="Quicksand Light"/>
              </a:rPr>
              <a:t>Ensure authenticity </a:t>
            </a:r>
          </a:p>
          <a:p>
            <a:pPr marL="457200" lvl="0" indent="-317500" algn="l" rtl="0">
              <a:spcBef>
                <a:spcPts val="0"/>
              </a:spcBef>
              <a:spcAft>
                <a:spcPts val="0"/>
              </a:spcAft>
              <a:buClr>
                <a:schemeClr val="lt2"/>
              </a:buClr>
              <a:buSzPts val="1400"/>
              <a:buFont typeface="Quicksand Light"/>
              <a:buChar char="●"/>
            </a:pPr>
            <a:r>
              <a:rPr lang="en-US" dirty="0">
                <a:uFill>
                  <a:noFill/>
                </a:uFill>
              </a:rPr>
              <a:t>Immutable details</a:t>
            </a:r>
            <a:endParaRPr lang="en-US" dirty="0"/>
          </a:p>
          <a:p>
            <a:pPr indent="-317500">
              <a:buClr>
                <a:schemeClr val="lt2"/>
              </a:buClr>
              <a:buSzPts val="1400"/>
              <a:buFont typeface="Arial"/>
              <a:buChar char="●"/>
            </a:pPr>
            <a:r>
              <a:rPr lang="en-CA" dirty="0">
                <a:uFill>
                  <a:noFill/>
                </a:uFill>
              </a:rPr>
              <a:t>No need third party</a:t>
            </a:r>
            <a:endParaRPr lang="en-CA" dirty="0"/>
          </a:p>
          <a:p>
            <a:pPr marL="457200" lvl="0" indent="-317500" algn="l" rtl="0">
              <a:spcBef>
                <a:spcPts val="0"/>
              </a:spcBef>
              <a:spcAft>
                <a:spcPts val="0"/>
              </a:spcAft>
              <a:buClr>
                <a:schemeClr val="lt2"/>
              </a:buClr>
              <a:buSzPts val="1400"/>
              <a:buFont typeface="Arial"/>
              <a:buChar char="●"/>
            </a:pPr>
            <a:r>
              <a:rPr lang="en-CA" dirty="0">
                <a:uFill>
                  <a:noFill/>
                </a:uFill>
              </a:rPr>
              <a:t>Transparent and secure </a:t>
            </a:r>
            <a:endParaRPr dirty="0"/>
          </a:p>
          <a:p>
            <a:pPr marL="457200" lvl="0" indent="-317500" algn="l" rtl="0">
              <a:spcBef>
                <a:spcPts val="0"/>
              </a:spcBef>
              <a:spcAft>
                <a:spcPts val="0"/>
              </a:spcAft>
              <a:buClr>
                <a:schemeClr val="lt2"/>
              </a:buClr>
              <a:buSzPts val="1400"/>
              <a:buFont typeface="Arial"/>
              <a:buChar char="●"/>
            </a:pPr>
            <a:endParaRPr lang="en-CA"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60"/>
          <p:cNvSpPr txBox="1">
            <a:spLocks noGrp="1"/>
          </p:cNvSpPr>
          <p:nvPr>
            <p:ph type="title"/>
          </p:nvPr>
        </p:nvSpPr>
        <p:spPr>
          <a:xfrm>
            <a:off x="726225" y="438312"/>
            <a:ext cx="3135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Technology </a:t>
            </a:r>
            <a:endParaRPr dirty="0"/>
          </a:p>
        </p:txBody>
      </p:sp>
      <p:pic>
        <p:nvPicPr>
          <p:cNvPr id="24" name="Picture 23" descr="A picture containing computer, phone, computer, clock&#10;&#10;Description automatically generated">
            <a:extLst>
              <a:ext uri="{FF2B5EF4-FFF2-40B4-BE49-F238E27FC236}">
                <a16:creationId xmlns:a16="http://schemas.microsoft.com/office/drawing/2014/main" id="{A382C03C-3336-437A-B652-FF40387C62C4}"/>
              </a:ext>
            </a:extLst>
          </p:cNvPr>
          <p:cNvPicPr>
            <a:picLocks noChangeAspect="1"/>
          </p:cNvPicPr>
          <p:nvPr/>
        </p:nvPicPr>
        <p:blipFill>
          <a:blip r:embed="rId3"/>
          <a:stretch>
            <a:fillRect/>
          </a:stretch>
        </p:blipFill>
        <p:spPr>
          <a:xfrm>
            <a:off x="1522096" y="1050341"/>
            <a:ext cx="5788188" cy="36202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grpSp>
        <p:nvGrpSpPr>
          <p:cNvPr id="844" name="Google Shape;844;p62"/>
          <p:cNvGrpSpPr/>
          <p:nvPr/>
        </p:nvGrpSpPr>
        <p:grpSpPr>
          <a:xfrm>
            <a:off x="855323" y="1126662"/>
            <a:ext cx="4738109" cy="2557744"/>
            <a:chOff x="2949925" y="981025"/>
            <a:chExt cx="5726504" cy="2855900"/>
          </a:xfrm>
        </p:grpSpPr>
        <p:pic>
          <p:nvPicPr>
            <p:cNvPr id="845" name="Google Shape;845;p62"/>
            <p:cNvPicPr preferRelativeResize="0"/>
            <p:nvPr/>
          </p:nvPicPr>
          <p:blipFill>
            <a:blip r:embed="rId3">
              <a:alphaModFix amt="65000"/>
            </a:blip>
            <a:stretch>
              <a:fillRect/>
            </a:stretch>
          </p:blipFill>
          <p:spPr>
            <a:xfrm>
              <a:off x="6079928" y="1177843"/>
              <a:ext cx="2596501" cy="2323530"/>
            </a:xfrm>
            <a:prstGeom prst="rect">
              <a:avLst/>
            </a:prstGeom>
            <a:noFill/>
            <a:ln>
              <a:noFill/>
            </a:ln>
          </p:spPr>
        </p:pic>
        <p:pic>
          <p:nvPicPr>
            <p:cNvPr id="846" name="Google Shape;846;p62"/>
            <p:cNvPicPr preferRelativeResize="0"/>
            <p:nvPr/>
          </p:nvPicPr>
          <p:blipFill>
            <a:blip r:embed="rId4">
              <a:alphaModFix amt="65000"/>
            </a:blip>
            <a:stretch>
              <a:fillRect/>
            </a:stretch>
          </p:blipFill>
          <p:spPr>
            <a:xfrm>
              <a:off x="2949925" y="1415978"/>
              <a:ext cx="4583124" cy="2420947"/>
            </a:xfrm>
            <a:prstGeom prst="rect">
              <a:avLst/>
            </a:prstGeom>
            <a:noFill/>
            <a:ln>
              <a:noFill/>
            </a:ln>
          </p:spPr>
        </p:pic>
        <p:pic>
          <p:nvPicPr>
            <p:cNvPr id="847" name="Google Shape;847;p62"/>
            <p:cNvPicPr preferRelativeResize="0"/>
            <p:nvPr/>
          </p:nvPicPr>
          <p:blipFill>
            <a:blip r:embed="rId5">
              <a:alphaModFix amt="65000"/>
            </a:blip>
            <a:stretch>
              <a:fillRect/>
            </a:stretch>
          </p:blipFill>
          <p:spPr>
            <a:xfrm rot="10800000">
              <a:off x="3733617" y="981025"/>
              <a:ext cx="3129082" cy="1657479"/>
            </a:xfrm>
            <a:prstGeom prst="rect">
              <a:avLst/>
            </a:prstGeom>
            <a:noFill/>
            <a:ln>
              <a:noFill/>
            </a:ln>
          </p:spPr>
        </p:pic>
      </p:grpSp>
      <p:sp>
        <p:nvSpPr>
          <p:cNvPr id="848" name="Google Shape;848;p62"/>
          <p:cNvSpPr txBox="1">
            <a:spLocks noGrp="1"/>
          </p:cNvSpPr>
          <p:nvPr>
            <p:ph type="title"/>
          </p:nvPr>
        </p:nvSpPr>
        <p:spPr>
          <a:xfrm>
            <a:off x="1954206" y="2208302"/>
            <a:ext cx="2410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DEMO</a:t>
            </a:r>
            <a:endParaRPr dirty="0"/>
          </a:p>
        </p:txBody>
      </p:sp>
      <p:grpSp>
        <p:nvGrpSpPr>
          <p:cNvPr id="850" name="Google Shape;850;p62"/>
          <p:cNvGrpSpPr/>
          <p:nvPr/>
        </p:nvGrpSpPr>
        <p:grpSpPr>
          <a:xfrm>
            <a:off x="3717341" y="852996"/>
            <a:ext cx="4633497" cy="3714685"/>
            <a:chOff x="4691600" y="1070360"/>
            <a:chExt cx="3543819" cy="3056570"/>
          </a:xfrm>
        </p:grpSpPr>
        <p:sp>
          <p:nvSpPr>
            <p:cNvPr id="851" name="Google Shape;851;p62"/>
            <p:cNvSpPr/>
            <p:nvPr/>
          </p:nvSpPr>
          <p:spPr>
            <a:xfrm>
              <a:off x="4691600" y="1177795"/>
              <a:ext cx="3543819" cy="2399504"/>
            </a:xfrm>
            <a:custGeom>
              <a:avLst/>
              <a:gdLst/>
              <a:ahLst/>
              <a:cxnLst/>
              <a:rect l="l" t="t" r="r" b="b"/>
              <a:pathLst>
                <a:path w="95915" h="64948" extrusionOk="0">
                  <a:moveTo>
                    <a:pt x="3184" y="0"/>
                  </a:moveTo>
                  <a:cubicBezTo>
                    <a:pt x="1444" y="0"/>
                    <a:pt x="1" y="1444"/>
                    <a:pt x="1" y="3184"/>
                  </a:cubicBezTo>
                  <a:lnTo>
                    <a:pt x="1" y="61764"/>
                  </a:lnTo>
                  <a:cubicBezTo>
                    <a:pt x="1" y="63525"/>
                    <a:pt x="1444" y="64948"/>
                    <a:pt x="3184" y="64948"/>
                  </a:cubicBezTo>
                  <a:lnTo>
                    <a:pt x="92731" y="64948"/>
                  </a:lnTo>
                  <a:cubicBezTo>
                    <a:pt x="94492" y="64948"/>
                    <a:pt x="95914" y="63525"/>
                    <a:pt x="95914" y="61764"/>
                  </a:cubicBezTo>
                  <a:lnTo>
                    <a:pt x="95914" y="3184"/>
                  </a:lnTo>
                  <a:cubicBezTo>
                    <a:pt x="95914" y="1444"/>
                    <a:pt x="94492" y="0"/>
                    <a:pt x="92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2"/>
            <p:cNvSpPr/>
            <p:nvPr/>
          </p:nvSpPr>
          <p:spPr>
            <a:xfrm>
              <a:off x="4691600" y="1070360"/>
              <a:ext cx="3543819" cy="2186996"/>
            </a:xfrm>
            <a:custGeom>
              <a:avLst/>
              <a:gdLst/>
              <a:ahLst/>
              <a:cxnLst/>
              <a:rect l="l" t="t" r="r" b="b"/>
              <a:pathLst>
                <a:path w="95915" h="59196" extrusionOk="0">
                  <a:moveTo>
                    <a:pt x="92731" y="3142"/>
                  </a:moveTo>
                  <a:lnTo>
                    <a:pt x="92731" y="55567"/>
                  </a:lnTo>
                  <a:lnTo>
                    <a:pt x="3184" y="55567"/>
                  </a:lnTo>
                  <a:lnTo>
                    <a:pt x="3184" y="3142"/>
                  </a:lnTo>
                  <a:close/>
                  <a:moveTo>
                    <a:pt x="3184" y="1"/>
                  </a:moveTo>
                  <a:cubicBezTo>
                    <a:pt x="1444" y="1"/>
                    <a:pt x="1" y="1423"/>
                    <a:pt x="1" y="3184"/>
                  </a:cubicBezTo>
                  <a:lnTo>
                    <a:pt x="1" y="59196"/>
                  </a:lnTo>
                  <a:lnTo>
                    <a:pt x="95914" y="59196"/>
                  </a:lnTo>
                  <a:lnTo>
                    <a:pt x="95914" y="3184"/>
                  </a:lnTo>
                  <a:cubicBezTo>
                    <a:pt x="95914" y="1423"/>
                    <a:pt x="94492" y="1"/>
                    <a:pt x="927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2"/>
            <p:cNvSpPr/>
            <p:nvPr/>
          </p:nvSpPr>
          <p:spPr>
            <a:xfrm>
              <a:off x="6064707" y="3577231"/>
              <a:ext cx="797586" cy="432109"/>
            </a:xfrm>
            <a:custGeom>
              <a:avLst/>
              <a:gdLst/>
              <a:ahLst/>
              <a:cxnLst/>
              <a:rect l="l" t="t" r="r" b="b"/>
              <a:pathLst>
                <a:path w="21587" h="11696" extrusionOk="0">
                  <a:moveTo>
                    <a:pt x="1" y="1"/>
                  </a:moveTo>
                  <a:lnTo>
                    <a:pt x="1" y="11695"/>
                  </a:lnTo>
                  <a:lnTo>
                    <a:pt x="21586" y="11695"/>
                  </a:lnTo>
                  <a:lnTo>
                    <a:pt x="21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2"/>
            <p:cNvSpPr/>
            <p:nvPr/>
          </p:nvSpPr>
          <p:spPr>
            <a:xfrm>
              <a:off x="5757306" y="4009297"/>
              <a:ext cx="1412392" cy="117633"/>
            </a:xfrm>
            <a:custGeom>
              <a:avLst/>
              <a:gdLst/>
              <a:ahLst/>
              <a:cxnLst/>
              <a:rect l="l" t="t" r="r" b="b"/>
              <a:pathLst>
                <a:path w="38227" h="3184" extrusionOk="0">
                  <a:moveTo>
                    <a:pt x="1" y="0"/>
                  </a:moveTo>
                  <a:lnTo>
                    <a:pt x="1" y="3184"/>
                  </a:lnTo>
                  <a:lnTo>
                    <a:pt x="38226" y="3184"/>
                  </a:lnTo>
                  <a:lnTo>
                    <a:pt x="382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2"/>
            <p:cNvSpPr/>
            <p:nvPr/>
          </p:nvSpPr>
          <p:spPr>
            <a:xfrm>
              <a:off x="6388586" y="3335725"/>
              <a:ext cx="150598" cy="150588"/>
            </a:xfrm>
            <a:custGeom>
              <a:avLst/>
              <a:gdLst/>
              <a:ahLst/>
              <a:cxnLst/>
              <a:rect l="l" t="t" r="r" b="b"/>
              <a:pathLst>
                <a:path w="4076" h="4076" extrusionOk="0">
                  <a:moveTo>
                    <a:pt x="2038" y="0"/>
                  </a:moveTo>
                  <a:cubicBezTo>
                    <a:pt x="913" y="0"/>
                    <a:pt x="1" y="913"/>
                    <a:pt x="1" y="2038"/>
                  </a:cubicBezTo>
                  <a:cubicBezTo>
                    <a:pt x="1" y="3163"/>
                    <a:pt x="913" y="4075"/>
                    <a:pt x="2038" y="4075"/>
                  </a:cubicBezTo>
                  <a:cubicBezTo>
                    <a:pt x="3163" y="4075"/>
                    <a:pt x="4076" y="3163"/>
                    <a:pt x="4076" y="2038"/>
                  </a:cubicBezTo>
                  <a:cubicBezTo>
                    <a:pt x="4076" y="913"/>
                    <a:pt x="3163" y="0"/>
                    <a:pt x="2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FC009A81-2516-41C3-8C4A-9600D19B4B5A}"/>
              </a:ext>
            </a:extLst>
          </p:cNvPr>
          <p:cNvPicPr>
            <a:picLocks noChangeAspect="1"/>
          </p:cNvPicPr>
          <p:nvPr/>
        </p:nvPicPr>
        <p:blipFill>
          <a:blip r:embed="rId6"/>
          <a:stretch>
            <a:fillRect/>
          </a:stretch>
        </p:blipFill>
        <p:spPr>
          <a:xfrm>
            <a:off x="3880354" y="1066941"/>
            <a:ext cx="4381738" cy="25723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20" name="Google Shape;520;p52"/>
          <p:cNvPicPr preferRelativeResize="0"/>
          <p:nvPr/>
        </p:nvPicPr>
        <p:blipFill>
          <a:blip r:embed="rId3">
            <a:alphaModFix/>
          </a:blip>
          <a:stretch>
            <a:fillRect/>
          </a:stretch>
        </p:blipFill>
        <p:spPr>
          <a:xfrm rot="3599985">
            <a:off x="584367" y="28778"/>
            <a:ext cx="1378588" cy="1277733"/>
          </a:xfrm>
          <a:prstGeom prst="rect">
            <a:avLst/>
          </a:prstGeom>
          <a:noFill/>
          <a:ln>
            <a:noFill/>
          </a:ln>
        </p:spPr>
      </p:pic>
      <p:sp>
        <p:nvSpPr>
          <p:cNvPr id="7" name="Google Shape;898;p65">
            <a:extLst>
              <a:ext uri="{FF2B5EF4-FFF2-40B4-BE49-F238E27FC236}">
                <a16:creationId xmlns:a16="http://schemas.microsoft.com/office/drawing/2014/main" id="{65E752EA-5BEE-4BFA-B8F2-548603515A11}"/>
              </a:ext>
            </a:extLst>
          </p:cNvPr>
          <p:cNvSpPr txBox="1">
            <a:spLocks noGrp="1"/>
          </p:cNvSpPr>
          <p:nvPr>
            <p:ph type="title"/>
          </p:nvPr>
        </p:nvSpPr>
        <p:spPr>
          <a:xfrm>
            <a:off x="1412100" y="1082968"/>
            <a:ext cx="5824194" cy="10021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3600" dirty="0"/>
              <a:t>Let’s reshape the art sales industry!</a:t>
            </a:r>
            <a:br>
              <a:rPr lang="en-CA" sz="3600" dirty="0"/>
            </a:br>
            <a:r>
              <a:rPr lang="en-CA" sz="1800" dirty="0"/>
              <a:t>Making every artwork in the market trackable and authorized </a:t>
            </a:r>
          </a:p>
        </p:txBody>
      </p:sp>
      <p:sp>
        <p:nvSpPr>
          <p:cNvPr id="8" name="Google Shape;899;p65">
            <a:extLst>
              <a:ext uri="{FF2B5EF4-FFF2-40B4-BE49-F238E27FC236}">
                <a16:creationId xmlns:a16="http://schemas.microsoft.com/office/drawing/2014/main" id="{E4733E4A-0224-4A32-BA17-C537BB006418}"/>
              </a:ext>
            </a:extLst>
          </p:cNvPr>
          <p:cNvSpPr txBox="1">
            <a:spLocks/>
          </p:cNvSpPr>
          <p:nvPr/>
        </p:nvSpPr>
        <p:spPr>
          <a:xfrm>
            <a:off x="2397353" y="2838209"/>
            <a:ext cx="4085400" cy="13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1pPr>
            <a:lvl2pPr marL="914400" marR="0" lvl="1" indent="-330200" algn="ctr" rtl="0">
              <a:lnSpc>
                <a:spcPct val="100000"/>
              </a:lnSpc>
              <a:spcBef>
                <a:spcPts val="160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2pPr>
            <a:lvl3pPr marL="1371600" marR="0" lvl="2" indent="-330200" algn="ctr" rtl="0">
              <a:lnSpc>
                <a:spcPct val="100000"/>
              </a:lnSpc>
              <a:spcBef>
                <a:spcPts val="160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3pPr>
            <a:lvl4pPr marL="1828800" marR="0" lvl="3" indent="-330200" algn="ctr" rtl="0">
              <a:lnSpc>
                <a:spcPct val="100000"/>
              </a:lnSpc>
              <a:spcBef>
                <a:spcPts val="160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4pPr>
            <a:lvl5pPr marL="2286000" marR="0" lvl="4" indent="-330200" algn="ctr" rtl="0">
              <a:lnSpc>
                <a:spcPct val="100000"/>
              </a:lnSpc>
              <a:spcBef>
                <a:spcPts val="160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5pPr>
            <a:lvl6pPr marL="2743200" marR="0" lvl="5" indent="-330200" algn="ctr" rtl="0">
              <a:lnSpc>
                <a:spcPct val="100000"/>
              </a:lnSpc>
              <a:spcBef>
                <a:spcPts val="160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6pPr>
            <a:lvl7pPr marL="3200400" marR="0" lvl="6" indent="-330200" algn="ctr" rtl="0">
              <a:lnSpc>
                <a:spcPct val="100000"/>
              </a:lnSpc>
              <a:spcBef>
                <a:spcPts val="160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7pPr>
            <a:lvl8pPr marL="3657600" marR="0" lvl="7" indent="-330200" algn="ctr" rtl="0">
              <a:lnSpc>
                <a:spcPct val="100000"/>
              </a:lnSpc>
              <a:spcBef>
                <a:spcPts val="160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8pPr>
            <a:lvl9pPr marL="4114800" marR="0" lvl="8" indent="-330200" algn="ctr" rtl="0">
              <a:lnSpc>
                <a:spcPct val="100000"/>
              </a:lnSpc>
              <a:spcBef>
                <a:spcPts val="1600"/>
              </a:spcBef>
              <a:spcAft>
                <a:spcPts val="160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9pPr>
          </a:lstStyle>
          <a:p>
            <a:pPr marL="0" indent="0">
              <a:spcBef>
                <a:spcPts val="1600"/>
              </a:spcBef>
              <a:spcAft>
                <a:spcPts val="1600"/>
              </a:spcAft>
              <a:buFont typeface="Quicksand Light"/>
              <a:buNone/>
            </a:pPr>
            <a:r>
              <a:rPr lang="en-CA"/>
              <a:t>feiya.wang@georgebrown.ca</a:t>
            </a:r>
            <a:br>
              <a:rPr lang="en-CA"/>
            </a:br>
            <a:r>
              <a:rPr lang="en-CA">
                <a:hlinkClick r:id="rId4"/>
              </a:rPr>
              <a:t>https://github.com/wfykitty</a:t>
            </a:r>
            <a:br>
              <a:rPr lang="en-CA"/>
            </a:br>
            <a:r>
              <a:rPr lang="en-CA">
                <a:hlinkClick r:id="rId5"/>
              </a:rPr>
              <a:t>https://www.linkedin.com/in/feiya/</a:t>
            </a:r>
            <a:endParaRPr lang="en-CA" dirty="0"/>
          </a:p>
        </p:txBody>
      </p:sp>
      <p:pic>
        <p:nvPicPr>
          <p:cNvPr id="9" name="Google Shape;895;p65">
            <a:extLst>
              <a:ext uri="{FF2B5EF4-FFF2-40B4-BE49-F238E27FC236}">
                <a16:creationId xmlns:a16="http://schemas.microsoft.com/office/drawing/2014/main" id="{6BDE939C-328D-493A-8B4C-27CDE77C6F38}"/>
              </a:ext>
            </a:extLst>
          </p:cNvPr>
          <p:cNvPicPr preferRelativeResize="0"/>
          <p:nvPr/>
        </p:nvPicPr>
        <p:blipFill>
          <a:blip r:embed="rId3">
            <a:alphaModFix/>
          </a:blip>
          <a:stretch>
            <a:fillRect/>
          </a:stretch>
        </p:blipFill>
        <p:spPr>
          <a:xfrm rot="10800000">
            <a:off x="5080432" y="4011592"/>
            <a:ext cx="499695" cy="463150"/>
          </a:xfrm>
          <a:prstGeom prst="rect">
            <a:avLst/>
          </a:prstGeom>
          <a:noFill/>
          <a:ln>
            <a:noFill/>
          </a:ln>
        </p:spPr>
      </p:pic>
      <p:pic>
        <p:nvPicPr>
          <p:cNvPr id="10" name="Google Shape;896;p65">
            <a:extLst>
              <a:ext uri="{FF2B5EF4-FFF2-40B4-BE49-F238E27FC236}">
                <a16:creationId xmlns:a16="http://schemas.microsoft.com/office/drawing/2014/main" id="{699C6EA1-2475-4AAF-B6D2-56C2BE345389}"/>
              </a:ext>
            </a:extLst>
          </p:cNvPr>
          <p:cNvPicPr preferRelativeResize="0"/>
          <p:nvPr/>
        </p:nvPicPr>
        <p:blipFill>
          <a:blip r:embed="rId3">
            <a:alphaModFix/>
          </a:blip>
          <a:stretch>
            <a:fillRect/>
          </a:stretch>
        </p:blipFill>
        <p:spPr>
          <a:xfrm>
            <a:off x="3564832" y="4028577"/>
            <a:ext cx="477840" cy="466796"/>
          </a:xfrm>
          <a:prstGeom prst="rect">
            <a:avLst/>
          </a:prstGeom>
          <a:noFill/>
          <a:ln>
            <a:noFill/>
          </a:ln>
        </p:spPr>
      </p:pic>
      <p:pic>
        <p:nvPicPr>
          <p:cNvPr id="11" name="Google Shape;897;p65">
            <a:extLst>
              <a:ext uri="{FF2B5EF4-FFF2-40B4-BE49-F238E27FC236}">
                <a16:creationId xmlns:a16="http://schemas.microsoft.com/office/drawing/2014/main" id="{159ED6DA-0BB2-4AF8-AD4A-0526CBB8362D}"/>
              </a:ext>
            </a:extLst>
          </p:cNvPr>
          <p:cNvPicPr preferRelativeResize="0"/>
          <p:nvPr/>
        </p:nvPicPr>
        <p:blipFill>
          <a:blip r:embed="rId6">
            <a:alphaModFix/>
          </a:blip>
          <a:stretch>
            <a:fillRect/>
          </a:stretch>
        </p:blipFill>
        <p:spPr>
          <a:xfrm>
            <a:off x="4398028" y="4020929"/>
            <a:ext cx="499695" cy="463150"/>
          </a:xfrm>
          <a:prstGeom prst="rect">
            <a:avLst/>
          </a:prstGeom>
          <a:noFill/>
          <a:ln>
            <a:noFill/>
          </a:ln>
        </p:spPr>
      </p:pic>
      <p:grpSp>
        <p:nvGrpSpPr>
          <p:cNvPr id="20" name="Google Shape;12510;p83">
            <a:extLst>
              <a:ext uri="{FF2B5EF4-FFF2-40B4-BE49-F238E27FC236}">
                <a16:creationId xmlns:a16="http://schemas.microsoft.com/office/drawing/2014/main" id="{0A5A541E-AB7C-4FDB-A500-119DC9F26535}"/>
              </a:ext>
            </a:extLst>
          </p:cNvPr>
          <p:cNvGrpSpPr/>
          <p:nvPr/>
        </p:nvGrpSpPr>
        <p:grpSpPr>
          <a:xfrm>
            <a:off x="3679802" y="4107326"/>
            <a:ext cx="281570" cy="309299"/>
            <a:chOff x="3752358" y="3817349"/>
            <a:chExt cx="346056" cy="345674"/>
          </a:xfrm>
        </p:grpSpPr>
        <p:sp>
          <p:nvSpPr>
            <p:cNvPr id="21" name="Google Shape;12511;p83">
              <a:extLst>
                <a:ext uri="{FF2B5EF4-FFF2-40B4-BE49-F238E27FC236}">
                  <a16:creationId xmlns:a16="http://schemas.microsoft.com/office/drawing/2014/main" id="{6F1BDA45-B9F6-4569-BE11-D3481680E4DF}"/>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 name="Google Shape;12512;p83">
              <a:extLst>
                <a:ext uri="{FF2B5EF4-FFF2-40B4-BE49-F238E27FC236}">
                  <a16:creationId xmlns:a16="http://schemas.microsoft.com/office/drawing/2014/main" id="{1DB5A75F-5D60-4225-ADAF-69008DC9EE5A}"/>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3" name="Google Shape;12513;p83">
              <a:extLst>
                <a:ext uri="{FF2B5EF4-FFF2-40B4-BE49-F238E27FC236}">
                  <a16:creationId xmlns:a16="http://schemas.microsoft.com/office/drawing/2014/main" id="{6CB17B60-3751-4475-B1DC-4597B307DE77}"/>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4" name="Google Shape;12514;p83">
              <a:extLst>
                <a:ext uri="{FF2B5EF4-FFF2-40B4-BE49-F238E27FC236}">
                  <a16:creationId xmlns:a16="http://schemas.microsoft.com/office/drawing/2014/main" id="{936FE55B-F5B2-4EF2-B769-6D688B204B61}"/>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5" name="Google Shape;9388;p77">
            <a:extLst>
              <a:ext uri="{FF2B5EF4-FFF2-40B4-BE49-F238E27FC236}">
                <a16:creationId xmlns:a16="http://schemas.microsoft.com/office/drawing/2014/main" id="{1D48C8DB-1C3A-4ED6-912A-56B5B459D271}"/>
              </a:ext>
            </a:extLst>
          </p:cNvPr>
          <p:cNvGrpSpPr/>
          <p:nvPr/>
        </p:nvGrpSpPr>
        <p:grpSpPr>
          <a:xfrm>
            <a:off x="4496409" y="4082057"/>
            <a:ext cx="282469" cy="294784"/>
            <a:chOff x="6896644" y="3216007"/>
            <a:chExt cx="322917" cy="347876"/>
          </a:xfrm>
        </p:grpSpPr>
        <p:sp>
          <p:nvSpPr>
            <p:cNvPr id="26" name="Google Shape;9389;p77">
              <a:extLst>
                <a:ext uri="{FF2B5EF4-FFF2-40B4-BE49-F238E27FC236}">
                  <a16:creationId xmlns:a16="http://schemas.microsoft.com/office/drawing/2014/main" id="{FA93946B-E31C-49C4-824E-14F947019105}"/>
                </a:ext>
              </a:extLst>
            </p:cNvPr>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390;p77">
              <a:extLst>
                <a:ext uri="{FF2B5EF4-FFF2-40B4-BE49-F238E27FC236}">
                  <a16:creationId xmlns:a16="http://schemas.microsoft.com/office/drawing/2014/main" id="{7865C610-25C6-4633-9CFE-CAF45D210F97}"/>
                </a:ext>
              </a:extLst>
            </p:cNvPr>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391;p77">
              <a:extLst>
                <a:ext uri="{FF2B5EF4-FFF2-40B4-BE49-F238E27FC236}">
                  <a16:creationId xmlns:a16="http://schemas.microsoft.com/office/drawing/2014/main" id="{21A8F4BE-3F28-4A7D-ABEE-360D62801D2C}"/>
                </a:ext>
              </a:extLst>
            </p:cNvPr>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392;p77">
              <a:extLst>
                <a:ext uri="{FF2B5EF4-FFF2-40B4-BE49-F238E27FC236}">
                  <a16:creationId xmlns:a16="http://schemas.microsoft.com/office/drawing/2014/main" id="{7BA720E8-2C2E-4851-A087-F69E8C594DAE}"/>
                </a:ext>
              </a:extLst>
            </p:cNvPr>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393;p77">
              <a:extLst>
                <a:ext uri="{FF2B5EF4-FFF2-40B4-BE49-F238E27FC236}">
                  <a16:creationId xmlns:a16="http://schemas.microsoft.com/office/drawing/2014/main" id="{F13AD1F0-6B49-40FB-81A1-12DD360DE95D}"/>
                </a:ext>
              </a:extLst>
            </p:cNvPr>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394;p77">
              <a:extLst>
                <a:ext uri="{FF2B5EF4-FFF2-40B4-BE49-F238E27FC236}">
                  <a16:creationId xmlns:a16="http://schemas.microsoft.com/office/drawing/2014/main" id="{EE7AF802-ECA1-4F1D-BAEE-E0A7C013DB42}"/>
                </a:ext>
              </a:extLst>
            </p:cNvPr>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395;p77">
              <a:extLst>
                <a:ext uri="{FF2B5EF4-FFF2-40B4-BE49-F238E27FC236}">
                  <a16:creationId xmlns:a16="http://schemas.microsoft.com/office/drawing/2014/main" id="{C6F54286-AE12-43C6-BFA4-BA486035ADA4}"/>
                </a:ext>
              </a:extLst>
            </p:cNvPr>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725;p79">
            <a:extLst>
              <a:ext uri="{FF2B5EF4-FFF2-40B4-BE49-F238E27FC236}">
                <a16:creationId xmlns:a16="http://schemas.microsoft.com/office/drawing/2014/main" id="{641CA83D-84A9-4315-9DFD-24133C4CC92D}"/>
              </a:ext>
            </a:extLst>
          </p:cNvPr>
          <p:cNvSpPr/>
          <p:nvPr/>
        </p:nvSpPr>
        <p:spPr>
          <a:xfrm>
            <a:off x="5190908" y="4095610"/>
            <a:ext cx="278742" cy="288489"/>
          </a:xfrm>
          <a:custGeom>
            <a:avLst/>
            <a:gdLst/>
            <a:ahLst/>
            <a:cxnLst/>
            <a:rect l="l" t="t" r="r" b="b"/>
            <a:pathLst>
              <a:path w="10109" h="9859" extrusionOk="0">
                <a:moveTo>
                  <a:pt x="7281" y="1"/>
                </a:moveTo>
                <a:cubicBezTo>
                  <a:pt x="6623" y="1"/>
                  <a:pt x="5965" y="251"/>
                  <a:pt x="5465" y="751"/>
                </a:cubicBezTo>
                <a:lnTo>
                  <a:pt x="3894" y="2322"/>
                </a:lnTo>
                <a:cubicBezTo>
                  <a:pt x="3810" y="2406"/>
                  <a:pt x="3810" y="2501"/>
                  <a:pt x="3894" y="2584"/>
                </a:cubicBezTo>
                <a:cubicBezTo>
                  <a:pt x="3929" y="2620"/>
                  <a:pt x="3974" y="2638"/>
                  <a:pt x="4019" y="2638"/>
                </a:cubicBezTo>
                <a:cubicBezTo>
                  <a:pt x="4063" y="2638"/>
                  <a:pt x="4108" y="2620"/>
                  <a:pt x="4144" y="2584"/>
                </a:cubicBezTo>
                <a:lnTo>
                  <a:pt x="5715" y="1001"/>
                </a:lnTo>
                <a:cubicBezTo>
                  <a:pt x="6150" y="572"/>
                  <a:pt x="6715" y="358"/>
                  <a:pt x="7281" y="358"/>
                </a:cubicBezTo>
                <a:cubicBezTo>
                  <a:pt x="7846" y="358"/>
                  <a:pt x="8412" y="572"/>
                  <a:pt x="8847" y="1001"/>
                </a:cubicBezTo>
                <a:cubicBezTo>
                  <a:pt x="9704" y="1870"/>
                  <a:pt x="9704" y="3263"/>
                  <a:pt x="8847" y="4132"/>
                </a:cubicBezTo>
                <a:lnTo>
                  <a:pt x="5882" y="7085"/>
                </a:lnTo>
                <a:cubicBezTo>
                  <a:pt x="5465" y="7501"/>
                  <a:pt x="4918" y="7740"/>
                  <a:pt x="4322" y="7740"/>
                </a:cubicBezTo>
                <a:cubicBezTo>
                  <a:pt x="3727" y="7740"/>
                  <a:pt x="3179" y="7525"/>
                  <a:pt x="2763" y="7085"/>
                </a:cubicBezTo>
                <a:cubicBezTo>
                  <a:pt x="2524" y="6847"/>
                  <a:pt x="2322" y="6549"/>
                  <a:pt x="2227" y="6227"/>
                </a:cubicBezTo>
                <a:lnTo>
                  <a:pt x="3620" y="4823"/>
                </a:lnTo>
                <a:cubicBezTo>
                  <a:pt x="3810" y="4632"/>
                  <a:pt x="4048" y="4525"/>
                  <a:pt x="4322" y="4525"/>
                </a:cubicBezTo>
                <a:cubicBezTo>
                  <a:pt x="4584" y="4525"/>
                  <a:pt x="4846" y="4632"/>
                  <a:pt x="5025" y="4823"/>
                </a:cubicBezTo>
                <a:cubicBezTo>
                  <a:pt x="5108" y="4918"/>
                  <a:pt x="5179" y="5037"/>
                  <a:pt x="5239" y="5156"/>
                </a:cubicBezTo>
                <a:cubicBezTo>
                  <a:pt x="5269" y="5225"/>
                  <a:pt x="5347" y="5269"/>
                  <a:pt x="5420" y="5269"/>
                </a:cubicBezTo>
                <a:cubicBezTo>
                  <a:pt x="5435" y="5269"/>
                  <a:pt x="5451" y="5267"/>
                  <a:pt x="5465" y="5263"/>
                </a:cubicBezTo>
                <a:cubicBezTo>
                  <a:pt x="5560" y="5227"/>
                  <a:pt x="5596" y="5120"/>
                  <a:pt x="5572" y="5037"/>
                </a:cubicBezTo>
                <a:cubicBezTo>
                  <a:pt x="5501" y="4870"/>
                  <a:pt x="5406" y="4727"/>
                  <a:pt x="5275" y="4584"/>
                </a:cubicBezTo>
                <a:cubicBezTo>
                  <a:pt x="5025" y="4334"/>
                  <a:pt x="4679" y="4192"/>
                  <a:pt x="4322" y="4192"/>
                </a:cubicBezTo>
                <a:cubicBezTo>
                  <a:pt x="3965" y="4192"/>
                  <a:pt x="3620" y="4322"/>
                  <a:pt x="3370" y="4584"/>
                </a:cubicBezTo>
                <a:lnTo>
                  <a:pt x="1929" y="6037"/>
                </a:lnTo>
                <a:cubicBezTo>
                  <a:pt x="1893" y="6049"/>
                  <a:pt x="1881" y="6061"/>
                  <a:pt x="1870" y="6097"/>
                </a:cubicBezTo>
                <a:lnTo>
                  <a:pt x="405" y="7549"/>
                </a:lnTo>
                <a:cubicBezTo>
                  <a:pt x="155" y="7799"/>
                  <a:pt x="0" y="8144"/>
                  <a:pt x="0" y="8502"/>
                </a:cubicBezTo>
                <a:cubicBezTo>
                  <a:pt x="0" y="8859"/>
                  <a:pt x="143" y="9204"/>
                  <a:pt x="405" y="9454"/>
                </a:cubicBezTo>
                <a:cubicBezTo>
                  <a:pt x="655" y="9704"/>
                  <a:pt x="1000" y="9859"/>
                  <a:pt x="1358" y="9859"/>
                </a:cubicBezTo>
                <a:cubicBezTo>
                  <a:pt x="1715" y="9859"/>
                  <a:pt x="2060" y="9728"/>
                  <a:pt x="2310" y="9454"/>
                </a:cubicBezTo>
                <a:lnTo>
                  <a:pt x="3251" y="8513"/>
                </a:lnTo>
                <a:cubicBezTo>
                  <a:pt x="3322" y="8442"/>
                  <a:pt x="3322" y="8335"/>
                  <a:pt x="3251" y="8263"/>
                </a:cubicBezTo>
                <a:cubicBezTo>
                  <a:pt x="3215" y="8228"/>
                  <a:pt x="3170" y="8210"/>
                  <a:pt x="3126" y="8210"/>
                </a:cubicBezTo>
                <a:cubicBezTo>
                  <a:pt x="3081" y="8210"/>
                  <a:pt x="3036" y="8228"/>
                  <a:pt x="3001" y="8263"/>
                </a:cubicBezTo>
                <a:lnTo>
                  <a:pt x="2060" y="9204"/>
                </a:lnTo>
                <a:cubicBezTo>
                  <a:pt x="1870" y="9395"/>
                  <a:pt x="1631" y="9502"/>
                  <a:pt x="1358" y="9502"/>
                </a:cubicBezTo>
                <a:cubicBezTo>
                  <a:pt x="1096" y="9502"/>
                  <a:pt x="834" y="9395"/>
                  <a:pt x="655" y="9204"/>
                </a:cubicBezTo>
                <a:cubicBezTo>
                  <a:pt x="465" y="9014"/>
                  <a:pt x="357" y="8775"/>
                  <a:pt x="357" y="8502"/>
                </a:cubicBezTo>
                <a:cubicBezTo>
                  <a:pt x="357" y="8240"/>
                  <a:pt x="465" y="7978"/>
                  <a:pt x="655" y="7799"/>
                </a:cubicBezTo>
                <a:lnTo>
                  <a:pt x="1941" y="6525"/>
                </a:lnTo>
                <a:cubicBezTo>
                  <a:pt x="2072" y="6835"/>
                  <a:pt x="2251" y="7120"/>
                  <a:pt x="2501" y="7370"/>
                </a:cubicBezTo>
                <a:cubicBezTo>
                  <a:pt x="2989" y="7859"/>
                  <a:pt x="3632" y="8132"/>
                  <a:pt x="4322" y="8132"/>
                </a:cubicBezTo>
                <a:cubicBezTo>
                  <a:pt x="5001" y="8132"/>
                  <a:pt x="5644" y="7859"/>
                  <a:pt x="6132" y="7370"/>
                </a:cubicBezTo>
                <a:lnTo>
                  <a:pt x="9097" y="4406"/>
                </a:lnTo>
                <a:cubicBezTo>
                  <a:pt x="10109" y="3382"/>
                  <a:pt x="10109" y="1751"/>
                  <a:pt x="9097" y="751"/>
                </a:cubicBezTo>
                <a:cubicBezTo>
                  <a:pt x="8597" y="251"/>
                  <a:pt x="7939" y="1"/>
                  <a:pt x="72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Puress Online by Slidesgo">
  <a:themeElements>
    <a:clrScheme name="Simple Light">
      <a:dk1>
        <a:srgbClr val="000000"/>
      </a:dk1>
      <a:lt1>
        <a:srgbClr val="FFFFFF"/>
      </a:lt1>
      <a:dk2>
        <a:srgbClr val="595959"/>
      </a:dk2>
      <a:lt2>
        <a:srgbClr val="E5344C"/>
      </a:lt2>
      <a:accent1>
        <a:srgbClr val="E5344C"/>
      </a:accent1>
      <a:accent2>
        <a:srgbClr val="FF9900"/>
      </a:accent2>
      <a:accent3>
        <a:srgbClr val="FF9900"/>
      </a:accent3>
      <a:accent4>
        <a:srgbClr val="E06666"/>
      </a:accent4>
      <a:accent5>
        <a:srgbClr val="F6B26B"/>
      </a:accent5>
      <a:accent6>
        <a:srgbClr val="EA999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7234</TotalTime>
  <Words>986</Words>
  <Application>Microsoft Office PowerPoint</Application>
  <PresentationFormat>On-screen Show (16:9)</PresentationFormat>
  <Paragraphs>98</Paragraphs>
  <Slides>10</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vt:i4>
      </vt:variant>
    </vt:vector>
  </HeadingPairs>
  <TitlesOfParts>
    <vt:vector size="23" baseType="lpstr">
      <vt:lpstr>Calibri</vt:lpstr>
      <vt:lpstr>lucida sans unicode</vt:lpstr>
      <vt:lpstr>Times New Roman</vt:lpstr>
      <vt:lpstr>Arial</vt:lpstr>
      <vt:lpstr>Roboto Condensed Light</vt:lpstr>
      <vt:lpstr>Quicksand Light</vt:lpstr>
      <vt:lpstr>Quicksand</vt:lpstr>
      <vt:lpstr>Livvic</vt:lpstr>
      <vt:lpstr>Pacifico</vt:lpstr>
      <vt:lpstr>nyt-imperial</vt:lpstr>
      <vt:lpstr>Georgia</vt:lpstr>
      <vt:lpstr>VerlagSSm</vt:lpstr>
      <vt:lpstr>Puress Online by Slidesgo</vt:lpstr>
      <vt:lpstr>PowerPoint Presentation</vt:lpstr>
      <vt:lpstr>about me</vt:lpstr>
      <vt:lpstr>Current Problems</vt:lpstr>
      <vt:lpstr>Solution </vt:lpstr>
      <vt:lpstr>System Process</vt:lpstr>
      <vt:lpstr>Why blockchain?</vt:lpstr>
      <vt:lpstr>Technology </vt:lpstr>
      <vt:lpstr>DEMO</vt:lpstr>
      <vt:lpstr>Let’s reshape the art sales industry! Making every artwork in the market trackable and authorized </vt:lpstr>
      <vt:lpstr>Leverage other technology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Puress Online</dc:title>
  <cp:lastModifiedBy>Anthea Wang</cp:lastModifiedBy>
  <cp:revision>77</cp:revision>
  <dcterms:modified xsi:type="dcterms:W3CDTF">2020-08-15T19:49:15Z</dcterms:modified>
</cp:coreProperties>
</file>